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90" r:id="rId5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4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si" initials="J" lastIdx="6" clrIdx="0">
    <p:extLst/>
  </p:cmAuthor>
  <p:cmAuthor id="2" name="Harmanen Jussi" initials="HJ" lastIdx="17" clrIdx="1">
    <p:extLst>
      <p:ext uri="{19B8F6BF-5375-455C-9EA6-DF929625EA0E}">
        <p15:presenceInfo xmlns:p15="http://schemas.microsoft.com/office/powerpoint/2012/main" userId="S-1-5-21-2413826791-1553473826-2432194272-79302" providerId="AD"/>
      </p:ext>
    </p:extLst>
  </p:cmAuthor>
  <p:cmAuthor id="3" name="Kukkonen Raija" initials="KR" lastIdx="0" clrIdx="2">
    <p:extLst>
      <p:ext uri="{19B8F6BF-5375-455C-9EA6-DF929625EA0E}">
        <p15:presenceInfo xmlns:p15="http://schemas.microsoft.com/office/powerpoint/2012/main" userId="S-1-5-21-2413826791-1553473826-2432194272-16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B4"/>
    <a:srgbClr val="EF3340"/>
    <a:srgbClr val="FFCD00"/>
    <a:srgbClr val="FFCF06"/>
    <a:srgbClr val="F8C704"/>
    <a:srgbClr val="EFC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85" autoAdjust="0"/>
    <p:restoredTop sz="86457" autoAdjust="0"/>
  </p:normalViewPr>
  <p:slideViewPr>
    <p:cSldViewPr snapToGrid="0" snapToObjects="1">
      <p:cViewPr varScale="1">
        <p:scale>
          <a:sx n="83" d="100"/>
          <a:sy n="83" d="100"/>
        </p:scale>
        <p:origin x="1349" y="72"/>
      </p:cViewPr>
      <p:guideLst>
        <p:guide orient="horz"/>
        <p:guide pos="4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5/24/2019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24.5.2019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0"/>
            <a:ext cx="2238480" cy="212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" y="16859"/>
            <a:ext cx="2236006" cy="208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" y="16859"/>
            <a:ext cx="2236006" cy="208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845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859"/>
            <a:ext cx="2236005" cy="208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562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18926"/>
            <a:ext cx="2449209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25" y="5620711"/>
            <a:ext cx="2346452" cy="1130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148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35" y="5621089"/>
            <a:ext cx="2446833" cy="1129961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36005" cy="212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316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641" y="5597525"/>
            <a:ext cx="247363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D511-EF24-F248-BEA4-1AD370F38D7A}" type="datetime1">
              <a:rPr lang="fi-FI"/>
              <a:pPr>
                <a:defRPr/>
              </a:pPr>
              <a:t>24.5.2019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 smtClean="0"/>
              <a:t>Cloudsolutions Oy and Aalto confidential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922" y="5597525"/>
            <a:ext cx="247363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910DB-C0F0-1A41-AB6F-AB5EC7730884}" type="datetime1">
              <a:rPr lang="fi-FI"/>
              <a:pPr>
                <a:defRPr/>
              </a:pPr>
              <a:t>24.5.2019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2815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2898" y="5597525"/>
            <a:ext cx="247363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5D0FA-D02A-0640-99E9-F9BA78C58440}" type="datetime1">
              <a:rPr lang="fi-FI"/>
              <a:pPr>
                <a:defRPr/>
              </a:pPr>
              <a:t>24.5.2019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BE77-5FCA-3844-8BD6-7ECE8B5BEE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01429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A5E8-EE9D-CB41-8F80-274DF3CEAEDA}" type="datetime1">
              <a:rPr lang="fi-FI"/>
              <a:pPr>
                <a:defRPr/>
              </a:pPr>
              <a:t>24.5.2019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641" y="5597525"/>
            <a:ext cx="247363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38480" cy="212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993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4257C-E009-394F-997B-9AE811492EDD}" type="datetime1">
              <a:rPr lang="fi-FI"/>
              <a:pPr>
                <a:defRPr/>
              </a:pPr>
              <a:t>24.5.2019</a:t>
            </a:fld>
            <a:endParaRPr lang="fi-FI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180D-9F57-224F-AD9B-D6C47196F0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922" y="5597525"/>
            <a:ext cx="247363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8752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44533-59DD-8944-8B96-95FFBA80E20B}" type="datetime1">
              <a:rPr lang="fi-FI"/>
              <a:pPr>
                <a:defRPr/>
              </a:pPr>
              <a:t>24.5.2019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D404-ADF5-A94E-82B6-70B84D261D7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5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2898" y="5597525"/>
            <a:ext cx="2473630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19713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E04E-89C5-0542-8D06-9D306A696A8D}" type="datetimeFigureOut">
              <a:rPr lang="en-US" smtClean="0"/>
              <a:t>5/24/2019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Cloudsolutions</a:t>
            </a:r>
            <a:r>
              <a:rPr lang="en-US" dirty="0" smtClean="0"/>
              <a:t> and Aalto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11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0"/>
            <a:ext cx="2238480" cy="212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1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0"/>
            <a:ext cx="2238480" cy="212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82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38480" cy="212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0"/>
            <a:ext cx="2238480" cy="212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0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" y="16859"/>
            <a:ext cx="2236006" cy="208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" y="16859"/>
            <a:ext cx="2236006" cy="208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46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859"/>
            <a:ext cx="2236005" cy="208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6C4FC2-043E-0E44-BD9B-2431B69F8AA0}" type="datetime1">
              <a:rPr lang="fi-FI"/>
              <a:pPr>
                <a:defRPr/>
              </a:pPr>
              <a:t>24.5.2019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48" r:id="rId2"/>
    <p:sldLayoutId id="2147484749" r:id="rId3"/>
    <p:sldLayoutId id="2147484750" r:id="rId4"/>
    <p:sldLayoutId id="2147484751" r:id="rId5"/>
    <p:sldLayoutId id="2147484752" r:id="rId6"/>
    <p:sldLayoutId id="2147484753" r:id="rId7"/>
    <p:sldLayoutId id="2147484754" r:id="rId8"/>
    <p:sldLayoutId id="2147484755" r:id="rId9"/>
    <p:sldLayoutId id="2147484756" r:id="rId10"/>
    <p:sldLayoutId id="2147484757" r:id="rId11"/>
    <p:sldLayoutId id="2147484758" r:id="rId12"/>
    <p:sldLayoutId id="2147484759" r:id="rId13"/>
    <p:sldLayoutId id="2147484760" r:id="rId14"/>
    <p:sldLayoutId id="2147484761" r:id="rId15"/>
    <p:sldLayoutId id="2147484762" r:id="rId16"/>
    <p:sldLayoutId id="2147484763" r:id="rId17"/>
    <p:sldLayoutId id="2147484764" r:id="rId18"/>
    <p:sldLayoutId id="2147484765" r:id="rId19"/>
    <p:sldLayoutId id="2147484766" r:id="rId20"/>
    <p:sldLayoutId id="2147484767" r:id="rId21"/>
    <p:sldLayoutId id="2147484768" r:id="rId22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63624" y="199201"/>
            <a:ext cx="4853469" cy="52705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fi-FI" sz="2800" dirty="0">
                <a:solidFill>
                  <a:schemeClr val="accent3">
                    <a:lumMod val="75000"/>
                  </a:schemeClr>
                </a:solidFill>
              </a:rPr>
              <a:t>Henkilötietokategoriat</a:t>
            </a:r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867884"/>
              </p:ext>
            </p:extLst>
          </p:nvPr>
        </p:nvGraphicFramePr>
        <p:xfrm>
          <a:off x="412930" y="1066765"/>
          <a:ext cx="8318139" cy="48640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4709">
                  <a:extLst>
                    <a:ext uri="{9D8B030D-6E8A-4147-A177-3AD203B41FA5}">
                      <a16:colId xmlns:a16="http://schemas.microsoft.com/office/drawing/2014/main" val="3289323963"/>
                    </a:ext>
                  </a:extLst>
                </a:gridCol>
                <a:gridCol w="567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32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8536">
                  <a:extLst>
                    <a:ext uri="{9D8B030D-6E8A-4147-A177-3AD203B41FA5}">
                      <a16:colId xmlns:a16="http://schemas.microsoft.com/office/drawing/2014/main" val="660175369"/>
                    </a:ext>
                  </a:extLst>
                </a:gridCol>
                <a:gridCol w="1194643">
                  <a:extLst>
                    <a:ext uri="{9D8B030D-6E8A-4147-A177-3AD203B41FA5}">
                      <a16:colId xmlns:a16="http://schemas.microsoft.com/office/drawing/2014/main" val="3919877924"/>
                    </a:ext>
                  </a:extLst>
                </a:gridCol>
              </a:tblGrid>
              <a:tr h="3762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8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Yleinen</a:t>
                      </a:r>
                      <a:r>
                        <a:rPr lang="fi-FI" sz="8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tieto- kategoria</a:t>
                      </a:r>
                      <a:endParaRPr lang="fi-FI" sz="8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4000" marR="54000" marT="27000" marB="27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8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Henkilö-tieto-kategoria</a:t>
                      </a:r>
                      <a:endParaRPr lang="fi-FI" sz="8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4000" marR="54000" marT="27000" marB="27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800" b="1" dirty="0">
                          <a:solidFill>
                            <a:schemeClr val="bg1"/>
                          </a:solidFill>
                        </a:rPr>
                        <a:t>Esimerkkejä</a:t>
                      </a:r>
                      <a:endParaRPr lang="fi-FI" sz="8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4000" marR="54000" marT="27000" marB="27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800" b="1" dirty="0">
                          <a:solidFill>
                            <a:schemeClr val="bg1"/>
                          </a:solidFill>
                          <a:latin typeface="+mn-lt"/>
                        </a:rPr>
                        <a:t>Luokan</a:t>
                      </a:r>
                      <a:r>
                        <a:rPr lang="fi-FI" sz="8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selite</a:t>
                      </a:r>
                      <a:endParaRPr lang="fi-FI" sz="8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4000" marR="54000" marT="27000" marB="27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800" b="1" dirty="0">
                          <a:solidFill>
                            <a:schemeClr val="bg1"/>
                          </a:solidFill>
                        </a:rPr>
                        <a:t>Suojaustoimenpiteet</a:t>
                      </a:r>
                      <a:endParaRPr lang="fi-FI" sz="8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4000" marR="54000" marT="27000" marB="27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83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1" dirty="0" smtClean="0">
                          <a:latin typeface="+mn-lt"/>
                        </a:rPr>
                        <a:t>Salainen</a:t>
                      </a:r>
                      <a:endParaRPr lang="fi-FI" sz="1000" b="1" dirty="0">
                        <a:latin typeface="+mn-lt"/>
                      </a:endParaRPr>
                    </a:p>
                  </a:txBody>
                  <a:tcPr marL="54000" marR="54000" marT="27000" marB="27000" vert="vert27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1" dirty="0" smtClean="0"/>
                        <a:t>1 R</a:t>
                      </a:r>
                      <a:endParaRPr lang="fi-FI" sz="1000" b="1" dirty="0">
                        <a:latin typeface="+mn-lt"/>
                      </a:endParaRPr>
                    </a:p>
                  </a:txBody>
                  <a:tcPr marL="54000" marR="54000" marT="27000" marB="27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7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Erityinen henkilötieto</a:t>
                      </a:r>
                      <a:r>
                        <a:rPr kumimoji="0" lang="fi-FI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 (erityisen arkaluonteisia perusoikeuksien ja –vapauksien kannalta)</a:t>
                      </a:r>
                      <a:endParaRPr lang="fi-FI" sz="700" u="none" strike="noStrike" kern="1200" baseline="0" noProof="0" dirty="0"/>
                    </a:p>
                    <a:p>
                      <a:pPr marL="84138" lvl="0" indent="-84138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i-FI" sz="700" u="none" strike="noStrike" kern="1200" baseline="0" noProof="0" dirty="0"/>
                        <a:t>Rotu tai etninen alkuperä, poliittisia mielipiteitä, uskonnollinen tai filosofinen vakaumus tai ammattiliiton jäsenyys sekä geneettisten tai biometristen tietojen </a:t>
                      </a:r>
                      <a:r>
                        <a:rPr lang="fi-FI" sz="700" b="1" u="none" strike="noStrike" kern="1200" baseline="30000" noProof="0" dirty="0">
                          <a:solidFill>
                            <a:srgbClr val="C00000"/>
                          </a:solidFill>
                        </a:rPr>
                        <a:t>1)</a:t>
                      </a:r>
                      <a:r>
                        <a:rPr lang="fi-FI" sz="700" u="none" strike="noStrike" kern="1200" baseline="0" noProof="0" dirty="0"/>
                        <a:t> käsittely henkilön yksiselitteistä tunnistamista varten tai terveyttä </a:t>
                      </a:r>
                      <a:r>
                        <a:rPr lang="fi-FI" sz="700" b="1" u="none" strike="noStrike" kern="1200" baseline="30000" noProof="0" dirty="0">
                          <a:solidFill>
                            <a:srgbClr val="C00000"/>
                          </a:solidFill>
                        </a:rPr>
                        <a:t>2)</a:t>
                      </a:r>
                      <a:r>
                        <a:rPr lang="fi-FI" sz="700" u="none" strike="noStrike" kern="1200" baseline="0" noProof="0" dirty="0"/>
                        <a:t> koskevien tietojen taikka luonnollisen henkilön seksuaalista käyttäytymistä ja suuntautumista koskevien tietojen käsittely on kiellettyä ellei käsittelyyn ole laissa säädettyä perustetta.</a:t>
                      </a:r>
                      <a:endParaRPr lang="fi-FI" sz="700" kern="1200" baseline="0" dirty="0"/>
                    </a:p>
                    <a:p>
                      <a:pPr marL="84138" lvl="0" indent="-84138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i-FI" sz="700" kern="1200" baseline="0" dirty="0"/>
                        <a:t>HR: Sairauspoissaolotodistukset ja terveyteen liittyvät </a:t>
                      </a:r>
                      <a:r>
                        <a:rPr lang="fi-FI" sz="700" kern="1200" baseline="0" dirty="0" smtClean="0"/>
                        <a:t>tiedot</a:t>
                      </a:r>
                    </a:p>
                    <a:p>
                      <a:pPr marL="84138" lvl="0" indent="-84138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i-FI" sz="700" u="none" strike="noStrike" noProof="0" dirty="0" smtClean="0"/>
                        <a:t>HR: Palkkaan, taloudelliseen tilanteeseen ja maksuihin liittyvät tiedot</a:t>
                      </a:r>
                      <a:endParaRPr lang="fi-FI" sz="700" b="0" dirty="0" smtClean="0">
                        <a:latin typeface="+mn-lt"/>
                      </a:endParaRPr>
                    </a:p>
                    <a:p>
                      <a:pPr marL="84138" marR="0" lvl="0" indent="-841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700" u="none" strike="noStrike" noProof="0" dirty="0" smtClean="0"/>
                        <a:t>Rikostuomioihin ja rikkomuksiin liittyvien henkilötietojen käsittely kun käsittely suoritetaan viranomaisen valvonnassa tai muuten sallitaan</a:t>
                      </a:r>
                      <a:r>
                        <a:rPr lang="fi-FI" sz="700" u="none" strike="noStrike" baseline="0" noProof="0" dirty="0" smtClean="0"/>
                        <a:t> </a:t>
                      </a:r>
                      <a:r>
                        <a:rPr lang="fi-FI" sz="700" u="none" strike="noStrike" noProof="0" dirty="0" smtClean="0"/>
                        <a:t>lainsäädännössä</a:t>
                      </a:r>
                    </a:p>
                  </a:txBody>
                  <a:tcPr marL="54000" marR="54000" marT="27000" marB="27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700" dirty="0"/>
                        <a:t>1. Erityinen henkilötieto</a:t>
                      </a:r>
                      <a:endParaRPr lang="fi-FI" sz="700" b="0" dirty="0">
                        <a:latin typeface="+mn-lt"/>
                      </a:endParaRPr>
                    </a:p>
                  </a:txBody>
                  <a:tcPr marL="54000" marR="54000" marT="27000" marB="27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i-FI" sz="700" dirty="0"/>
                        <a:t>Edellytetään korkeamman tason suojaustoimenpiteitä ja hyvää auditoitavuutta</a:t>
                      </a:r>
                      <a:endParaRPr lang="fi-FI" sz="700" dirty="0">
                        <a:latin typeface="+mn-lt"/>
                      </a:endParaRPr>
                    </a:p>
                  </a:txBody>
                  <a:tcPr marL="54000" marR="54000" marT="27000" marB="27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7408"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b="1" dirty="0" smtClean="0"/>
                        <a:t>Luottamuksellinen</a:t>
                      </a:r>
                      <a:endParaRPr lang="fi-FI" sz="1000" b="1" dirty="0"/>
                    </a:p>
                  </a:txBody>
                  <a:tcPr marL="54000" marR="54000" marT="27000" marB="27000" vert="vert27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b="1" dirty="0" smtClean="0"/>
                        <a:t>2 A</a:t>
                      </a:r>
                      <a:endParaRPr lang="fi-FI" sz="1000" b="1" dirty="0"/>
                    </a:p>
                  </a:txBody>
                  <a:tcPr marL="54000" marR="54000" marT="27000" marB="27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271463" marR="0" lvl="0" indent="-2714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7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Henkilötieto johon kohdistuu erityisiä vaatimuksia</a:t>
                      </a:r>
                    </a:p>
                    <a:p>
                      <a:pPr marL="84138" lvl="0" indent="-8413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i-FI" sz="700" u="none" strike="noStrike" noProof="0" dirty="0" smtClean="0"/>
                        <a:t>Henkilötunnus</a:t>
                      </a:r>
                    </a:p>
                    <a:p>
                      <a:pPr marL="84138" lvl="0" indent="-8413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i-FI" sz="700" u="none" strike="noStrike" noProof="0" dirty="0" smtClean="0"/>
                        <a:t>Alaikäisen lapsen tieto</a:t>
                      </a:r>
                    </a:p>
                    <a:p>
                      <a:pPr marL="84138" lvl="0" indent="-8413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i-FI" sz="700" u="none" strike="noStrike" noProof="0" dirty="0" smtClean="0"/>
                        <a:t>Luonnollisen </a:t>
                      </a:r>
                      <a:r>
                        <a:rPr lang="fi-FI" sz="700" u="none" strike="noStrike" noProof="0" dirty="0"/>
                        <a:t>henkilön maksuyhteystiedot, maksukorttitiedot</a:t>
                      </a:r>
                    </a:p>
                    <a:p>
                      <a:pPr marL="84138" lvl="0" indent="-8413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i-FI" sz="700" u="none" strike="noStrike" noProof="0" dirty="0"/>
                        <a:t>Turvakiellon alaiset </a:t>
                      </a:r>
                      <a:r>
                        <a:rPr lang="fi-FI" sz="700" u="none" strike="noStrike" noProof="0" dirty="0" smtClean="0"/>
                        <a:t>yhteystiedot ja muut lainsäädännössä yksityisyyden</a:t>
                      </a:r>
                      <a:r>
                        <a:rPr lang="fi-FI" sz="700" u="none" strike="noStrike" baseline="0" noProof="0" dirty="0" smtClean="0"/>
                        <a:t> suojaamiseksi salassa pidettäviksi säädetyt tiedot</a:t>
                      </a:r>
                      <a:endParaRPr lang="fi-FI" sz="700" u="none" strike="noStrike" noProof="0" dirty="0"/>
                    </a:p>
                    <a:p>
                      <a:pPr marL="84138" lvl="0" indent="-8413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i-FI" sz="700" u="none" strike="noStrike" noProof="0" dirty="0" smtClean="0"/>
                        <a:t>Profiloinnin</a:t>
                      </a:r>
                      <a:r>
                        <a:rPr lang="fi-FI" sz="700" u="none" strike="noStrike" baseline="0" noProof="0" dirty="0" smtClean="0"/>
                        <a:t> tulos</a:t>
                      </a:r>
                      <a:endParaRPr lang="fi-FI" sz="700" u="none" strike="noStrike" noProof="0" dirty="0"/>
                    </a:p>
                  </a:txBody>
                  <a:tcPr marL="54000" marR="54000" marT="27000" marB="27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i-FI" sz="700" dirty="0"/>
                        <a:t>2.</a:t>
                      </a:r>
                      <a:r>
                        <a:rPr lang="fi-FI" sz="700" baseline="0" dirty="0"/>
                        <a:t> </a:t>
                      </a:r>
                      <a:r>
                        <a:rPr lang="fi-FI" sz="700" dirty="0"/>
                        <a:t>Henkilötieto johon kohdistuu erityisiä vaatimuksia </a:t>
                      </a:r>
                      <a:r>
                        <a:rPr lang="fi-FI" sz="700" b="1" u="none" strike="noStrike" kern="1200" baseline="30000" noProof="0" dirty="0">
                          <a:solidFill>
                            <a:srgbClr val="C00000"/>
                          </a:solidFill>
                        </a:rPr>
                        <a:t>3)</a:t>
                      </a:r>
                      <a:endParaRPr lang="fi-FI" sz="700" dirty="0"/>
                    </a:p>
                  </a:txBody>
                  <a:tcPr marL="54000" marR="54000" marT="27000" marB="27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700" dirty="0"/>
                        <a:t>Tietosuojariskit</a:t>
                      </a:r>
                      <a:r>
                        <a:rPr lang="fi-FI" sz="700" baseline="0" dirty="0"/>
                        <a:t> hallittavissa </a:t>
                      </a:r>
                      <a:r>
                        <a:rPr lang="fi-FI" sz="700" dirty="0"/>
                        <a:t>kevyemmillä suojatoimenpiteillä mutta henkilötietojen käsittelyssä on aina noudatettava erityistä </a:t>
                      </a:r>
                      <a:r>
                        <a:rPr lang="fi-FI" sz="700" dirty="0" smtClean="0"/>
                        <a:t>huolellisuutta (esim. laajempi riskienarviointi</a:t>
                      </a:r>
                      <a:r>
                        <a:rPr lang="fi-FI" sz="700" baseline="0" dirty="0" smtClean="0"/>
                        <a:t> tai </a:t>
                      </a:r>
                      <a:r>
                        <a:rPr lang="fi-FI" sz="700" dirty="0" smtClean="0"/>
                        <a:t>DPIA)</a:t>
                      </a:r>
                      <a:endParaRPr lang="fi-FI" sz="700" dirty="0">
                        <a:latin typeface="+mn-lt"/>
                      </a:endParaRPr>
                    </a:p>
                  </a:txBody>
                  <a:tcPr marL="54000" marR="54000" marT="27000" marB="27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1203056"/>
                  </a:ext>
                </a:extLst>
              </a:tr>
              <a:tr h="1041808">
                <a:tc vMerge="1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200" b="1" dirty="0"/>
                    </a:p>
                  </a:txBody>
                  <a:tcPr marL="54000" marR="54000" marT="27000" marB="27000" vert="vert27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b="1" dirty="0" smtClean="0"/>
                        <a:t>3 Y</a:t>
                      </a:r>
                      <a:endParaRPr lang="fi-FI" sz="1000" b="1" dirty="0"/>
                    </a:p>
                  </a:txBody>
                  <a:tcPr marL="54000" marR="54000" marT="27000" marB="27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71463" marR="0" lvl="0" indent="-2714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7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Henkilön perustieto</a:t>
                      </a:r>
                    </a:p>
                    <a:p>
                      <a:pPr marL="84138" indent="-8413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i-FI" sz="700" baseline="0" dirty="0"/>
                        <a:t>Käyttäjän identifioiva tunniste, </a:t>
                      </a:r>
                      <a:r>
                        <a:rPr lang="fi-FI" sz="700" baseline="0" dirty="0" err="1"/>
                        <a:t>email</a:t>
                      </a:r>
                      <a:r>
                        <a:rPr lang="fi-FI" sz="700" baseline="0" dirty="0"/>
                        <a:t>, puhelinnumero, </a:t>
                      </a:r>
                      <a:r>
                        <a:rPr lang="fi-FI" sz="700" baseline="0" dirty="0" err="1"/>
                        <a:t>nimi+osoite</a:t>
                      </a:r>
                      <a:endParaRPr lang="fi-FI" sz="700" baseline="0" dirty="0"/>
                    </a:p>
                    <a:p>
                      <a:pPr marL="84138" indent="-8413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i-FI" sz="700" baseline="0" dirty="0"/>
                        <a:t>Tunniste kuten Facebook tunnus, AD tunnus, jne.</a:t>
                      </a:r>
                    </a:p>
                    <a:p>
                      <a:pPr marL="84138" indent="-8413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i-FI" sz="700" baseline="0" dirty="0"/>
                        <a:t>Tietoa, jota yhdistelemällä järjestelmän sisäiseen tai ulkoiseen tietoon voidaan yksilöidä tietty henkilö (esim. tapahtumien paikkoja ja aikoja)</a:t>
                      </a:r>
                    </a:p>
                    <a:p>
                      <a:pPr marL="84138" marR="0" indent="-841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700" baseline="0" dirty="0"/>
                        <a:t>Tieto joka suoranaisesti liittyy henkilöön ja on suoraan kerätty henkilöltä/henkilöstä, (ostohistoria, palvelun käyttöhistoria, </a:t>
                      </a:r>
                      <a:r>
                        <a:rPr lang="fi-FI" sz="700" baseline="0" dirty="0" err="1"/>
                        <a:t>audit</a:t>
                      </a:r>
                      <a:r>
                        <a:rPr lang="fi-FI" sz="700" baseline="0" dirty="0"/>
                        <a:t> </a:t>
                      </a:r>
                      <a:r>
                        <a:rPr lang="fi-FI" sz="700" baseline="0" dirty="0" err="1"/>
                        <a:t>trails</a:t>
                      </a:r>
                      <a:r>
                        <a:rPr lang="fi-FI" sz="700" baseline="0" dirty="0"/>
                        <a:t>, tieto henkilön antamasta suostumuksesta tai sen peruutuksesta)</a:t>
                      </a:r>
                    </a:p>
                    <a:p>
                      <a:pPr marL="84138" indent="-8413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i-FI" sz="700" baseline="0" dirty="0"/>
                        <a:t>Henkilön tunnistamisen mahdollistama IP-osoite</a:t>
                      </a:r>
                    </a:p>
                    <a:p>
                      <a:pPr marL="84138" indent="-8413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i-FI" sz="700" baseline="0" dirty="0" err="1"/>
                        <a:t>HR:n</a:t>
                      </a:r>
                      <a:r>
                        <a:rPr lang="fi-FI" sz="700" baseline="0" dirty="0"/>
                        <a:t> perustiedot työsuhteesta</a:t>
                      </a:r>
                      <a:endParaRPr lang="fi-FI" sz="700" b="1" i="0" u="sng" strike="noStrike" noProof="0" dirty="0">
                        <a:solidFill>
                          <a:srgbClr val="00B050"/>
                        </a:solidFill>
                        <a:latin typeface="+mn-lt"/>
                      </a:endParaRPr>
                    </a:p>
                  </a:txBody>
                  <a:tcPr marL="54000" marR="54000" marT="27000" marB="27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i-FI" sz="700" b="0" dirty="0">
                          <a:latin typeface="+mn-lt"/>
                        </a:rPr>
                        <a:t>3. Henkilön perustieto</a:t>
                      </a:r>
                    </a:p>
                  </a:txBody>
                  <a:tcPr marL="54000" marR="54000" marT="27000" marB="27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700" dirty="0"/>
                        <a:t>Tietosuojariskit</a:t>
                      </a:r>
                      <a:r>
                        <a:rPr lang="fi-FI" sz="700" baseline="0" dirty="0"/>
                        <a:t> hallittavissa </a:t>
                      </a:r>
                      <a:r>
                        <a:rPr lang="fi-FI" sz="700" dirty="0"/>
                        <a:t>kevyemmillä suojatoimenpiteillä</a:t>
                      </a:r>
                      <a:endParaRPr lang="fi-FI" sz="700" dirty="0">
                        <a:latin typeface="+mn-lt"/>
                      </a:endParaRPr>
                    </a:p>
                  </a:txBody>
                  <a:tcPr marL="54000" marR="54000" marT="27000" marB="27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2844936"/>
                  </a:ext>
                </a:extLst>
              </a:tr>
              <a:tr h="47557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b="1" dirty="0" err="1" smtClean="0"/>
                        <a:t>Sisäi-nen</a:t>
                      </a:r>
                      <a:endParaRPr lang="fi-FI" sz="1000" b="1" dirty="0"/>
                    </a:p>
                  </a:txBody>
                  <a:tcPr marL="54000" marR="54000" marT="27000" marB="27000" vert="vert27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b="1" dirty="0" smtClean="0"/>
                        <a:t>4 G</a:t>
                      </a:r>
                      <a:endParaRPr lang="fi-FI" sz="1000" b="1" dirty="0"/>
                    </a:p>
                  </a:txBody>
                  <a:tcPr marL="54000" marR="54000" marT="27000" marB="27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i-FI" sz="700" b="1" u="sng" dirty="0" smtClean="0"/>
                        <a:t>Sisäinen henkilötieto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i-FI" sz="700" dirty="0" smtClean="0"/>
                        <a:t>Organisaation tai henkilön omalla päätöksellä sisäiseksi tehty henkilötieto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i-FI" sz="700" dirty="0" smtClean="0"/>
                        <a:t>Esimerkiksi intrassa</a:t>
                      </a:r>
                      <a:r>
                        <a:rPr lang="fi-FI" sz="700" baseline="0" dirty="0" smtClean="0"/>
                        <a:t> julkaistu yhteystieto</a:t>
                      </a:r>
                      <a:endParaRPr lang="fi-FI" sz="700" dirty="0" smtClean="0"/>
                    </a:p>
                  </a:txBody>
                  <a:tcPr marL="54000" marR="54000" marT="27000" marB="27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fi-FI" sz="700" b="0" dirty="0">
                        <a:latin typeface="+mn-lt"/>
                      </a:endParaRPr>
                    </a:p>
                  </a:txBody>
                  <a:tcPr marL="54000" marR="54000" marT="27000" marB="27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700" dirty="0">
                        <a:latin typeface="+mn-lt"/>
                      </a:endParaRPr>
                    </a:p>
                  </a:txBody>
                  <a:tcPr marL="54000" marR="54000" marT="27000" marB="27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7457763"/>
                  </a:ext>
                </a:extLst>
              </a:tr>
              <a:tr h="527216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b="1" dirty="0" smtClean="0"/>
                        <a:t>Avoin</a:t>
                      </a:r>
                      <a:endParaRPr lang="fi-FI" sz="1000" b="1" dirty="0"/>
                    </a:p>
                  </a:txBody>
                  <a:tcPr marL="54000" marR="54000" marT="27000" marB="27000" vert="vert27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000" b="1" dirty="0" smtClean="0"/>
                        <a:t>5 W</a:t>
                      </a:r>
                      <a:endParaRPr lang="fi-FI" sz="1000" b="1" dirty="0"/>
                    </a:p>
                  </a:txBody>
                  <a:tcPr marL="54000" marR="54000" marT="27000" marB="27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i-FI" sz="700" b="1" u="sng" dirty="0" smtClean="0"/>
                        <a:t>Avoin henkilötieto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i-FI" sz="700" dirty="0" smtClean="0"/>
                        <a:t>organisaation tai henkilön omalla päätöksellä avoimeksi tehty henkilötieto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i-FI" sz="700" dirty="0" smtClean="0"/>
                        <a:t>Esimerkiksi julkisilla</a:t>
                      </a:r>
                      <a:r>
                        <a:rPr lang="fi-FI" sz="700" baseline="0" dirty="0" smtClean="0"/>
                        <a:t> sivuilla julkaistu yhteystieto</a:t>
                      </a:r>
                      <a:endParaRPr lang="fi-FI" sz="700" dirty="0" smtClean="0"/>
                    </a:p>
                  </a:txBody>
                  <a:tcPr marL="54000" marR="54000" marT="27000" marB="27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fi-FI" sz="700" b="0" dirty="0">
                        <a:latin typeface="+mn-lt"/>
                      </a:endParaRPr>
                    </a:p>
                  </a:txBody>
                  <a:tcPr marL="54000" marR="54000" marT="27000" marB="27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700" dirty="0">
                        <a:latin typeface="+mn-lt"/>
                      </a:endParaRPr>
                    </a:p>
                  </a:txBody>
                  <a:tcPr marL="54000" marR="54000" marT="27000" marB="27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77264805"/>
                  </a:ext>
                </a:extLst>
              </a:tr>
              <a:tr h="4739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200" b="1" dirty="0">
                        <a:latin typeface="+mn-lt"/>
                      </a:endParaRPr>
                    </a:p>
                  </a:txBody>
                  <a:tcPr marL="54000" marR="54000" marT="27000" marB="27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200" b="1" dirty="0">
                        <a:latin typeface="+mn-lt"/>
                      </a:endParaRPr>
                    </a:p>
                  </a:txBody>
                  <a:tcPr marL="54000" marR="54000" marT="27000" marB="27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1463" marR="0" lvl="0" indent="-2714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7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Ei-henkilötieto</a:t>
                      </a:r>
                    </a:p>
                    <a:p>
                      <a:pPr marL="84138" indent="-8413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i-FI" sz="700" dirty="0"/>
                        <a:t>Tekninen lokitieto,</a:t>
                      </a:r>
                      <a:r>
                        <a:rPr lang="fi-FI" sz="700" baseline="0" dirty="0"/>
                        <a:t> jossa ei ole henkilötietoa, tuotetiedot, anonyymit </a:t>
                      </a:r>
                      <a:r>
                        <a:rPr lang="fi-FI" sz="700" baseline="0" dirty="0" smtClean="0"/>
                        <a:t>tiedot</a:t>
                      </a:r>
                    </a:p>
                    <a:p>
                      <a:pPr marL="84138" indent="-84138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fi-FI" sz="700" baseline="0" dirty="0" smtClean="0">
                          <a:latin typeface="+mn-lt"/>
                        </a:rPr>
                        <a:t>Voi olla avointa, sisäistä, luottamuksellista tai salaista</a:t>
                      </a:r>
                      <a:endParaRPr lang="fi-FI" sz="700" baseline="0" dirty="0">
                        <a:latin typeface="+mn-lt"/>
                      </a:endParaRPr>
                    </a:p>
                  </a:txBody>
                  <a:tcPr marL="54000" marR="54000" marT="27000" marB="27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700" dirty="0"/>
                        <a:t>4. Ei-henkilötieto</a:t>
                      </a:r>
                      <a:endParaRPr lang="fi-FI" sz="700" b="0" dirty="0">
                        <a:latin typeface="+mn-lt"/>
                      </a:endParaRPr>
                    </a:p>
                  </a:txBody>
                  <a:tcPr marL="54000" marR="54000" marT="27000" marB="27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i-FI" sz="700" baseline="0" dirty="0"/>
                        <a:t>Ei edellytetä tietosuojamielessä erityisiä toimenpiteitä</a:t>
                      </a:r>
                      <a:endParaRPr lang="fi-FI" sz="700" baseline="0" dirty="0">
                        <a:latin typeface="+mn-lt"/>
                      </a:endParaRPr>
                    </a:p>
                  </a:txBody>
                  <a:tcPr marL="54000" marR="54000" marT="27000" marB="27000"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12931" y="815717"/>
            <a:ext cx="8054208" cy="16158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defTabSz="685800">
              <a:defRPr/>
            </a:pPr>
            <a:r>
              <a:rPr lang="fi-FI" sz="1050" b="1" dirty="0" err="1">
                <a:solidFill>
                  <a:prstClr val="black"/>
                </a:solidFill>
                <a:latin typeface="Arial"/>
              </a:rPr>
              <a:t>Huom</a:t>
            </a:r>
            <a:r>
              <a:rPr lang="fi-FI" sz="1050" b="1" dirty="0">
                <a:solidFill>
                  <a:prstClr val="black"/>
                </a:solidFill>
                <a:latin typeface="Arial"/>
              </a:rPr>
              <a:t>!</a:t>
            </a:r>
            <a:r>
              <a:rPr lang="fi-FI" sz="1050" dirty="0">
                <a:solidFill>
                  <a:prstClr val="black"/>
                </a:solidFill>
                <a:latin typeface="Arial"/>
              </a:rPr>
              <a:t> Mahdollisuus yhdistellä eri lähteiden tietoja saattaa johtaa luokittelun muuttumiseen.</a:t>
            </a:r>
          </a:p>
        </p:txBody>
      </p:sp>
      <p:sp>
        <p:nvSpPr>
          <p:cNvPr id="6" name="Rectangle 5"/>
          <p:cNvSpPr/>
          <p:nvPr/>
        </p:nvSpPr>
        <p:spPr>
          <a:xfrm>
            <a:off x="412930" y="6144160"/>
            <a:ext cx="8318138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marL="171450" indent="-171450" defTabSz="685800">
              <a:buClr>
                <a:srgbClr val="C00000"/>
              </a:buClr>
              <a:buFont typeface="+mj-lt"/>
              <a:buAutoNum type="arabicParenR"/>
              <a:defRPr/>
            </a:pPr>
            <a:r>
              <a:rPr lang="fi-FI" sz="750" dirty="0">
                <a:solidFill>
                  <a:prstClr val="black"/>
                </a:solidFill>
                <a:latin typeface="Arial"/>
              </a:rPr>
              <a:t>Siinä tapauksessa, että niitä käsitellään erityisin teknisin menetelmin, jotka mahdollistavat luonnollisen henkilön yksilöllisen tunnistamisen tai todentamisen.</a:t>
            </a:r>
          </a:p>
          <a:p>
            <a:pPr marL="171450" indent="-171450" defTabSz="685800">
              <a:buClr>
                <a:srgbClr val="C00000"/>
              </a:buClr>
              <a:buFont typeface="+mj-lt"/>
              <a:buAutoNum type="arabicParenR"/>
              <a:defRPr/>
            </a:pPr>
            <a:r>
              <a:rPr lang="fi-FI" sz="750" dirty="0">
                <a:solidFill>
                  <a:prstClr val="black"/>
                </a:solidFill>
                <a:latin typeface="Arial"/>
              </a:rPr>
              <a:t>Terveystiedot, joihin on koottu esimerkiksi diagnoosit, tutkimustulokset, hoitavien lääkärien arviot ja muut hoitoa tai muita toimenpiteitä koskevat tiedot.</a:t>
            </a:r>
          </a:p>
          <a:p>
            <a:pPr marL="171450" indent="-171450" defTabSz="685800">
              <a:buClr>
                <a:srgbClr val="C00000"/>
              </a:buClr>
              <a:buFont typeface="+mj-lt"/>
              <a:buAutoNum type="arabicParenR"/>
              <a:defRPr/>
            </a:pPr>
            <a:r>
              <a:rPr lang="fi-FI" sz="750" dirty="0">
                <a:solidFill>
                  <a:prstClr val="black"/>
                </a:solidFill>
                <a:latin typeface="Arial"/>
              </a:rPr>
              <a:t>Edellytetään lain erityisten vaatimusten huomiointia ja riskiperusteista suojausta. Lisäksi tietojen käsittelyssä on aina huomioitava muu voimassa oleva ohjeistus, esim. yrityksen tietoaineiston luokittelu- ja käsittelyohje.</a:t>
            </a:r>
          </a:p>
        </p:txBody>
      </p:sp>
      <p:pic>
        <p:nvPicPr>
          <p:cNvPr id="1026" name="Picture 2" descr="https://www.tampere3.fi/filebank/articles/tampereFi-archive_271_4884-ihminen_ratkaisee-uutiskuva-tre3-1024x5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53" y="121546"/>
            <a:ext cx="1087375" cy="572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023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LTO_FI">
  <a:themeElements>
    <a:clrScheme name="Aalto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FCD00"/>
      </a:accent1>
      <a:accent2>
        <a:srgbClr val="009B3A"/>
      </a:accent2>
      <a:accent3>
        <a:srgbClr val="005EB8"/>
      </a:accent3>
      <a:accent4>
        <a:srgbClr val="6639B7"/>
      </a:accent4>
      <a:accent5>
        <a:srgbClr val="EF3340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193DEF6FFEE224EAD94404FE9725153" ma:contentTypeVersion="9" ma:contentTypeDescription="Luo uusi asiakirja." ma:contentTypeScope="" ma:versionID="867fff36e950c1dc7908933b2477be67">
  <xsd:schema xmlns:xsd="http://www.w3.org/2001/XMLSchema" xmlns:xs="http://www.w3.org/2001/XMLSchema" xmlns:p="http://schemas.microsoft.com/office/2006/metadata/properties" xmlns:ns2="974af44b-79c2-4393-b1f3-40daa342ae42" xmlns:ns3="00b871d5-ce0a-4a32-8698-6e32eea7b0a4" targetNamespace="http://schemas.microsoft.com/office/2006/metadata/properties" ma:root="true" ma:fieldsID="80075f8036b932fa5cfb7e92c737cc2b" ns2:_="" ns3:_="">
    <xsd:import namespace="974af44b-79c2-4393-b1f3-40daa342ae42"/>
    <xsd:import namespace="00b871d5-ce0a-4a32-8698-6e32eea7b0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4af44b-79c2-4393-b1f3-40daa342ae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b871d5-ce0a-4a32-8698-6e32eea7b0a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A5FC38-4B05-43F4-8063-E9A3A0733D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5FF2B3-135F-4A82-8B10-71A729D8F926}">
  <ds:schemaRefs>
    <ds:schemaRef ds:uri="http://purl.org/dc/dcmitype/"/>
    <ds:schemaRef ds:uri="http://www.w3.org/XML/1998/namespace"/>
    <ds:schemaRef ds:uri="http://purl.org/dc/elements/1.1/"/>
    <ds:schemaRef ds:uri="974af44b-79c2-4393-b1f3-40daa342ae42"/>
    <ds:schemaRef ds:uri="http://schemas.microsoft.com/office/2006/documentManagement/types"/>
    <ds:schemaRef ds:uri="http://purl.org/dc/terms/"/>
    <ds:schemaRef ds:uri="00b871d5-ce0a-4a32-8698-6e32eea7b0a4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E2EAF66F-72F9-49CD-8457-59CD703586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4af44b-79c2-4393-b1f3-40daa342ae42"/>
    <ds:schemaRef ds:uri="00b871d5-ce0a-4a32-8698-6e32eea7b0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AALTO_FI</Template>
  <TotalTime>0</TotalTime>
  <Words>291</Words>
  <Application>Microsoft Office PowerPoint</Application>
  <PresentationFormat>On-screen Show (4:3)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ＭＳ Ｐゴシック</vt:lpstr>
      <vt:lpstr>ＭＳ Ｐゴシック</vt:lpstr>
      <vt:lpstr>Arial</vt:lpstr>
      <vt:lpstr>Calibri</vt:lpstr>
      <vt:lpstr>Courier New</vt:lpstr>
      <vt:lpstr>Georgia</vt:lpstr>
      <vt:lpstr>Lucida Grande</vt:lpstr>
      <vt:lpstr>Wingdings</vt:lpstr>
      <vt:lpstr>ヒラギノ角ゴ Pro W3</vt:lpstr>
      <vt:lpstr>AALTO_FI</vt:lpstr>
      <vt:lpstr>Henkilötietokategoriat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&lt;Projektin nimi&gt;</dc:title>
  <dc:creator>Harmanen Jussi</dc:creator>
  <cp:lastModifiedBy>Susanna Maunula</cp:lastModifiedBy>
  <cp:revision>423</cp:revision>
  <cp:lastPrinted>2017-11-28T10:39:25Z</cp:lastPrinted>
  <dcterms:created xsi:type="dcterms:W3CDTF">2014-01-29T07:02:26Z</dcterms:created>
  <dcterms:modified xsi:type="dcterms:W3CDTF">2019-05-24T10:31:51Z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0x010100E193DEF6FFEE224EAD94404FE9725153</vt:lpwstr>
  </property>
</Properties>
</file>