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56" r:id="rId5"/>
    <p:sldId id="267" r:id="rId6"/>
    <p:sldId id="266" r:id="rId7"/>
    <p:sldId id="268" r:id="rId8"/>
    <p:sldId id="269" r:id="rId9"/>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8DBF8A-1230-4324-8777-D69189EB2CC5}" v="27" dt="2021-05-14T07:58:28.2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54" autoAdjust="0"/>
    <p:restoredTop sz="94660"/>
  </p:normalViewPr>
  <p:slideViewPr>
    <p:cSldViewPr snapToGrid="0">
      <p:cViewPr varScale="1">
        <p:scale>
          <a:sx n="80" d="100"/>
          <a:sy n="80" d="100"/>
        </p:scale>
        <p:origin x="17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4FC743-2DFE-4DF0-B0C4-CFF72A8DCCBA}" type="datetimeFigureOut">
              <a:rPr lang="en-US" smtClean="0"/>
              <a:t>5/19/2021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BF2A0E-9433-4502-9DC4-5BEA474E92EB}" type="slidenum">
              <a:rPr lang="en-US" smtClean="0"/>
              <a:t>‹#›</a:t>
            </a:fld>
            <a:endParaRPr lang="en-US"/>
          </a:p>
        </p:txBody>
      </p:sp>
    </p:spTree>
    <p:extLst>
      <p:ext uri="{BB962C8B-B14F-4D97-AF65-F5344CB8AC3E}">
        <p14:creationId xmlns:p14="http://schemas.microsoft.com/office/powerpoint/2010/main" val="16117044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5"/>
          </p:nvPr>
        </p:nvSpPr>
        <p:spPr/>
        <p:txBody>
          <a:bodyPr/>
          <a:lstStyle/>
          <a:p>
            <a:fld id="{F1A97949-CA96-A34A-920F-344DC55B3479}" type="slidenum">
              <a:rPr lang="fi-FI" smtClean="0"/>
              <a:t>1</a:t>
            </a:fld>
            <a:endParaRPr lang="fi-FI"/>
          </a:p>
        </p:txBody>
      </p:sp>
    </p:spTree>
    <p:extLst>
      <p:ext uri="{BB962C8B-B14F-4D97-AF65-F5344CB8AC3E}">
        <p14:creationId xmlns:p14="http://schemas.microsoft.com/office/powerpoint/2010/main" val="306053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3212F-3D60-4D83-AF35-5F67071E6B1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7AD5500-CEC9-47A7-82F9-AD85AFF628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FB9ADF3-7BB1-49C4-A24D-AE18310B86C0}"/>
              </a:ext>
            </a:extLst>
          </p:cNvPr>
          <p:cNvSpPr>
            <a:spLocks noGrp="1"/>
          </p:cNvSpPr>
          <p:nvPr>
            <p:ph type="dt" sz="half" idx="10"/>
          </p:nvPr>
        </p:nvSpPr>
        <p:spPr/>
        <p:txBody>
          <a:bodyPr/>
          <a:lstStyle/>
          <a:p>
            <a:fld id="{1CCE826B-B4FD-4A6F-995C-8398BB719D30}" type="datetimeFigureOut">
              <a:rPr lang="en-US" smtClean="0"/>
              <a:t>5/19/2021</a:t>
            </a:fld>
            <a:endParaRPr lang="en-US"/>
          </a:p>
        </p:txBody>
      </p:sp>
      <p:sp>
        <p:nvSpPr>
          <p:cNvPr id="5" name="Footer Placeholder 4">
            <a:extLst>
              <a:ext uri="{FF2B5EF4-FFF2-40B4-BE49-F238E27FC236}">
                <a16:creationId xmlns:a16="http://schemas.microsoft.com/office/drawing/2014/main" id="{858781FD-EFE9-4922-B5B4-60A90C9193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D2F753-8AC6-461A-98E7-BCCC739A883E}"/>
              </a:ext>
            </a:extLst>
          </p:cNvPr>
          <p:cNvSpPr>
            <a:spLocks noGrp="1"/>
          </p:cNvSpPr>
          <p:nvPr>
            <p:ph type="sldNum" sz="quarter" idx="12"/>
          </p:nvPr>
        </p:nvSpPr>
        <p:spPr/>
        <p:txBody>
          <a:bodyPr/>
          <a:lstStyle/>
          <a:p>
            <a:fld id="{4888ADC6-2086-49FA-8B37-F33BF19B1022}" type="slidenum">
              <a:rPr lang="en-US" smtClean="0"/>
              <a:t>‹#›</a:t>
            </a:fld>
            <a:endParaRPr lang="en-US"/>
          </a:p>
        </p:txBody>
      </p:sp>
    </p:spTree>
    <p:extLst>
      <p:ext uri="{BB962C8B-B14F-4D97-AF65-F5344CB8AC3E}">
        <p14:creationId xmlns:p14="http://schemas.microsoft.com/office/powerpoint/2010/main" val="1391010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76AE9-1B30-4F47-A5F3-D595F7F0B24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D053F75-A74D-48AA-ACDD-702600B3F14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4D1A13-91F8-41DA-8A63-DE71BE0C4A16}"/>
              </a:ext>
            </a:extLst>
          </p:cNvPr>
          <p:cNvSpPr>
            <a:spLocks noGrp="1"/>
          </p:cNvSpPr>
          <p:nvPr>
            <p:ph type="dt" sz="half" idx="10"/>
          </p:nvPr>
        </p:nvSpPr>
        <p:spPr/>
        <p:txBody>
          <a:bodyPr/>
          <a:lstStyle/>
          <a:p>
            <a:fld id="{1CCE826B-B4FD-4A6F-995C-8398BB719D30}" type="datetimeFigureOut">
              <a:rPr lang="en-US" smtClean="0"/>
              <a:t>5/19/2021</a:t>
            </a:fld>
            <a:endParaRPr lang="en-US"/>
          </a:p>
        </p:txBody>
      </p:sp>
      <p:sp>
        <p:nvSpPr>
          <p:cNvPr id="5" name="Footer Placeholder 4">
            <a:extLst>
              <a:ext uri="{FF2B5EF4-FFF2-40B4-BE49-F238E27FC236}">
                <a16:creationId xmlns:a16="http://schemas.microsoft.com/office/drawing/2014/main" id="{CB1FBD32-608A-4949-927B-8CA9E05442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D6EDEC-68AC-4286-A54A-7DC633816C0B}"/>
              </a:ext>
            </a:extLst>
          </p:cNvPr>
          <p:cNvSpPr>
            <a:spLocks noGrp="1"/>
          </p:cNvSpPr>
          <p:nvPr>
            <p:ph type="sldNum" sz="quarter" idx="12"/>
          </p:nvPr>
        </p:nvSpPr>
        <p:spPr/>
        <p:txBody>
          <a:bodyPr/>
          <a:lstStyle/>
          <a:p>
            <a:fld id="{4888ADC6-2086-49FA-8B37-F33BF19B1022}" type="slidenum">
              <a:rPr lang="en-US" smtClean="0"/>
              <a:t>‹#›</a:t>
            </a:fld>
            <a:endParaRPr lang="en-US"/>
          </a:p>
        </p:txBody>
      </p:sp>
    </p:spTree>
    <p:extLst>
      <p:ext uri="{BB962C8B-B14F-4D97-AF65-F5344CB8AC3E}">
        <p14:creationId xmlns:p14="http://schemas.microsoft.com/office/powerpoint/2010/main" val="2201197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160670-3DAB-48B3-80EA-33C2FDE8E89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0437025-9C56-4F2B-90A3-D7812B69A7E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A54375-6D97-4876-8523-E888BF86C05B}"/>
              </a:ext>
            </a:extLst>
          </p:cNvPr>
          <p:cNvSpPr>
            <a:spLocks noGrp="1"/>
          </p:cNvSpPr>
          <p:nvPr>
            <p:ph type="dt" sz="half" idx="10"/>
          </p:nvPr>
        </p:nvSpPr>
        <p:spPr/>
        <p:txBody>
          <a:bodyPr/>
          <a:lstStyle/>
          <a:p>
            <a:fld id="{1CCE826B-B4FD-4A6F-995C-8398BB719D30}" type="datetimeFigureOut">
              <a:rPr lang="en-US" smtClean="0"/>
              <a:t>5/19/2021</a:t>
            </a:fld>
            <a:endParaRPr lang="en-US"/>
          </a:p>
        </p:txBody>
      </p:sp>
      <p:sp>
        <p:nvSpPr>
          <p:cNvPr id="5" name="Footer Placeholder 4">
            <a:extLst>
              <a:ext uri="{FF2B5EF4-FFF2-40B4-BE49-F238E27FC236}">
                <a16:creationId xmlns:a16="http://schemas.microsoft.com/office/drawing/2014/main" id="{6B137CB6-3DC2-4EBD-B197-9C5FDCE955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958357-5F9E-4A40-8C8C-17E3351A72A3}"/>
              </a:ext>
            </a:extLst>
          </p:cNvPr>
          <p:cNvSpPr>
            <a:spLocks noGrp="1"/>
          </p:cNvSpPr>
          <p:nvPr>
            <p:ph type="sldNum" sz="quarter" idx="12"/>
          </p:nvPr>
        </p:nvSpPr>
        <p:spPr/>
        <p:txBody>
          <a:bodyPr/>
          <a:lstStyle/>
          <a:p>
            <a:fld id="{4888ADC6-2086-49FA-8B37-F33BF19B1022}" type="slidenum">
              <a:rPr lang="en-US" smtClean="0"/>
              <a:t>‹#›</a:t>
            </a:fld>
            <a:endParaRPr lang="en-US"/>
          </a:p>
        </p:txBody>
      </p:sp>
    </p:spTree>
    <p:extLst>
      <p:ext uri="{BB962C8B-B14F-4D97-AF65-F5344CB8AC3E}">
        <p14:creationId xmlns:p14="http://schemas.microsoft.com/office/powerpoint/2010/main" val="841722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C27B3-D5BA-4CEE-A95C-96B068EB9C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8A932C-70B7-4888-99FC-55BBE024737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D112DB-D9E0-469A-8F07-60672587B709}"/>
              </a:ext>
            </a:extLst>
          </p:cNvPr>
          <p:cNvSpPr>
            <a:spLocks noGrp="1"/>
          </p:cNvSpPr>
          <p:nvPr>
            <p:ph type="dt" sz="half" idx="10"/>
          </p:nvPr>
        </p:nvSpPr>
        <p:spPr/>
        <p:txBody>
          <a:bodyPr/>
          <a:lstStyle/>
          <a:p>
            <a:fld id="{1CCE826B-B4FD-4A6F-995C-8398BB719D30}" type="datetimeFigureOut">
              <a:rPr lang="en-US" smtClean="0"/>
              <a:t>5/19/2021</a:t>
            </a:fld>
            <a:endParaRPr lang="en-US"/>
          </a:p>
        </p:txBody>
      </p:sp>
      <p:sp>
        <p:nvSpPr>
          <p:cNvPr id="5" name="Footer Placeholder 4">
            <a:extLst>
              <a:ext uri="{FF2B5EF4-FFF2-40B4-BE49-F238E27FC236}">
                <a16:creationId xmlns:a16="http://schemas.microsoft.com/office/drawing/2014/main" id="{125DCCAD-EDB5-41E6-82EE-9F19D7E0A6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05E857-6ED1-43F1-8089-8FDCFBF3F154}"/>
              </a:ext>
            </a:extLst>
          </p:cNvPr>
          <p:cNvSpPr>
            <a:spLocks noGrp="1"/>
          </p:cNvSpPr>
          <p:nvPr>
            <p:ph type="sldNum" sz="quarter" idx="12"/>
          </p:nvPr>
        </p:nvSpPr>
        <p:spPr/>
        <p:txBody>
          <a:bodyPr/>
          <a:lstStyle/>
          <a:p>
            <a:fld id="{4888ADC6-2086-49FA-8B37-F33BF19B1022}" type="slidenum">
              <a:rPr lang="en-US" smtClean="0"/>
              <a:t>‹#›</a:t>
            </a:fld>
            <a:endParaRPr lang="en-US"/>
          </a:p>
        </p:txBody>
      </p:sp>
    </p:spTree>
    <p:extLst>
      <p:ext uri="{BB962C8B-B14F-4D97-AF65-F5344CB8AC3E}">
        <p14:creationId xmlns:p14="http://schemas.microsoft.com/office/powerpoint/2010/main" val="547584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AB81D-2F03-4E2E-97AA-E194DD9607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3891298-1183-4B11-8417-B379EB07B0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D9F172-C910-42FD-820A-030C55E272FF}"/>
              </a:ext>
            </a:extLst>
          </p:cNvPr>
          <p:cNvSpPr>
            <a:spLocks noGrp="1"/>
          </p:cNvSpPr>
          <p:nvPr>
            <p:ph type="dt" sz="half" idx="10"/>
          </p:nvPr>
        </p:nvSpPr>
        <p:spPr/>
        <p:txBody>
          <a:bodyPr/>
          <a:lstStyle/>
          <a:p>
            <a:fld id="{1CCE826B-B4FD-4A6F-995C-8398BB719D30}" type="datetimeFigureOut">
              <a:rPr lang="en-US" smtClean="0"/>
              <a:t>5/19/2021</a:t>
            </a:fld>
            <a:endParaRPr lang="en-US"/>
          </a:p>
        </p:txBody>
      </p:sp>
      <p:sp>
        <p:nvSpPr>
          <p:cNvPr id="5" name="Footer Placeholder 4">
            <a:extLst>
              <a:ext uri="{FF2B5EF4-FFF2-40B4-BE49-F238E27FC236}">
                <a16:creationId xmlns:a16="http://schemas.microsoft.com/office/drawing/2014/main" id="{2DB9279A-91FC-4FAE-ABF4-A7DB98B82B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D2CD56-4A9D-41B1-BC0B-6C564F3F2276}"/>
              </a:ext>
            </a:extLst>
          </p:cNvPr>
          <p:cNvSpPr>
            <a:spLocks noGrp="1"/>
          </p:cNvSpPr>
          <p:nvPr>
            <p:ph type="sldNum" sz="quarter" idx="12"/>
          </p:nvPr>
        </p:nvSpPr>
        <p:spPr/>
        <p:txBody>
          <a:bodyPr/>
          <a:lstStyle/>
          <a:p>
            <a:fld id="{4888ADC6-2086-49FA-8B37-F33BF19B1022}" type="slidenum">
              <a:rPr lang="en-US" smtClean="0"/>
              <a:t>‹#›</a:t>
            </a:fld>
            <a:endParaRPr lang="en-US"/>
          </a:p>
        </p:txBody>
      </p:sp>
    </p:spTree>
    <p:extLst>
      <p:ext uri="{BB962C8B-B14F-4D97-AF65-F5344CB8AC3E}">
        <p14:creationId xmlns:p14="http://schemas.microsoft.com/office/powerpoint/2010/main" val="1638692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6530F-22DB-4DED-B1BB-34808A3B26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C4F0C2-A16F-4D2B-B448-B0ACF474AB0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2D379D7-8BC6-4835-99C6-92ED976E560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857C58F-8C48-49D6-A64D-70E3286BCDEA}"/>
              </a:ext>
            </a:extLst>
          </p:cNvPr>
          <p:cNvSpPr>
            <a:spLocks noGrp="1"/>
          </p:cNvSpPr>
          <p:nvPr>
            <p:ph type="dt" sz="half" idx="10"/>
          </p:nvPr>
        </p:nvSpPr>
        <p:spPr/>
        <p:txBody>
          <a:bodyPr/>
          <a:lstStyle/>
          <a:p>
            <a:fld id="{1CCE826B-B4FD-4A6F-995C-8398BB719D30}" type="datetimeFigureOut">
              <a:rPr lang="en-US" smtClean="0"/>
              <a:t>5/19/2021</a:t>
            </a:fld>
            <a:endParaRPr lang="en-US"/>
          </a:p>
        </p:txBody>
      </p:sp>
      <p:sp>
        <p:nvSpPr>
          <p:cNvPr id="6" name="Footer Placeholder 5">
            <a:extLst>
              <a:ext uri="{FF2B5EF4-FFF2-40B4-BE49-F238E27FC236}">
                <a16:creationId xmlns:a16="http://schemas.microsoft.com/office/drawing/2014/main" id="{AF3F8AAF-1312-44CB-9A58-92C5B60E31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87020E-7CF1-434B-8E3E-FD5162195C52}"/>
              </a:ext>
            </a:extLst>
          </p:cNvPr>
          <p:cNvSpPr>
            <a:spLocks noGrp="1"/>
          </p:cNvSpPr>
          <p:nvPr>
            <p:ph type="sldNum" sz="quarter" idx="12"/>
          </p:nvPr>
        </p:nvSpPr>
        <p:spPr/>
        <p:txBody>
          <a:bodyPr/>
          <a:lstStyle/>
          <a:p>
            <a:fld id="{4888ADC6-2086-49FA-8B37-F33BF19B1022}" type="slidenum">
              <a:rPr lang="en-US" smtClean="0"/>
              <a:t>‹#›</a:t>
            </a:fld>
            <a:endParaRPr lang="en-US"/>
          </a:p>
        </p:txBody>
      </p:sp>
    </p:spTree>
    <p:extLst>
      <p:ext uri="{BB962C8B-B14F-4D97-AF65-F5344CB8AC3E}">
        <p14:creationId xmlns:p14="http://schemas.microsoft.com/office/powerpoint/2010/main" val="3520850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F51DF-C199-4F65-9743-A3278B0E93E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AA59C99-520A-4B25-921F-339E53A2BE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72CE30D-66ED-4B60-82EC-8A8F4B3AAB8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222F2E4-217A-46E7-9B17-8A2B6E8319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41B8C3C-9EFD-4146-BBE7-00EF90EFF27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9D5D717-5B22-42A9-9058-A8CB55D75221}"/>
              </a:ext>
            </a:extLst>
          </p:cNvPr>
          <p:cNvSpPr>
            <a:spLocks noGrp="1"/>
          </p:cNvSpPr>
          <p:nvPr>
            <p:ph type="dt" sz="half" idx="10"/>
          </p:nvPr>
        </p:nvSpPr>
        <p:spPr/>
        <p:txBody>
          <a:bodyPr/>
          <a:lstStyle/>
          <a:p>
            <a:fld id="{1CCE826B-B4FD-4A6F-995C-8398BB719D30}" type="datetimeFigureOut">
              <a:rPr lang="en-US" smtClean="0"/>
              <a:t>5/19/2021</a:t>
            </a:fld>
            <a:endParaRPr lang="en-US"/>
          </a:p>
        </p:txBody>
      </p:sp>
      <p:sp>
        <p:nvSpPr>
          <p:cNvPr id="8" name="Footer Placeholder 7">
            <a:extLst>
              <a:ext uri="{FF2B5EF4-FFF2-40B4-BE49-F238E27FC236}">
                <a16:creationId xmlns:a16="http://schemas.microsoft.com/office/drawing/2014/main" id="{20A54155-B989-4D9C-B680-259A81DAE44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DD634FB-679E-4F97-81EE-05B391043935}"/>
              </a:ext>
            </a:extLst>
          </p:cNvPr>
          <p:cNvSpPr>
            <a:spLocks noGrp="1"/>
          </p:cNvSpPr>
          <p:nvPr>
            <p:ph type="sldNum" sz="quarter" idx="12"/>
          </p:nvPr>
        </p:nvSpPr>
        <p:spPr/>
        <p:txBody>
          <a:bodyPr/>
          <a:lstStyle/>
          <a:p>
            <a:fld id="{4888ADC6-2086-49FA-8B37-F33BF19B1022}" type="slidenum">
              <a:rPr lang="en-US" smtClean="0"/>
              <a:t>‹#›</a:t>
            </a:fld>
            <a:endParaRPr lang="en-US"/>
          </a:p>
        </p:txBody>
      </p:sp>
    </p:spTree>
    <p:extLst>
      <p:ext uri="{BB962C8B-B14F-4D97-AF65-F5344CB8AC3E}">
        <p14:creationId xmlns:p14="http://schemas.microsoft.com/office/powerpoint/2010/main" val="786189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3EA36-911B-4E11-8890-26348A2D165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3DB060-F887-4C33-8C1F-3F22E625C147}"/>
              </a:ext>
            </a:extLst>
          </p:cNvPr>
          <p:cNvSpPr>
            <a:spLocks noGrp="1"/>
          </p:cNvSpPr>
          <p:nvPr>
            <p:ph type="dt" sz="half" idx="10"/>
          </p:nvPr>
        </p:nvSpPr>
        <p:spPr/>
        <p:txBody>
          <a:bodyPr/>
          <a:lstStyle/>
          <a:p>
            <a:fld id="{1CCE826B-B4FD-4A6F-995C-8398BB719D30}" type="datetimeFigureOut">
              <a:rPr lang="en-US" smtClean="0"/>
              <a:t>5/19/2021</a:t>
            </a:fld>
            <a:endParaRPr lang="en-US"/>
          </a:p>
        </p:txBody>
      </p:sp>
      <p:sp>
        <p:nvSpPr>
          <p:cNvPr id="4" name="Footer Placeholder 3">
            <a:extLst>
              <a:ext uri="{FF2B5EF4-FFF2-40B4-BE49-F238E27FC236}">
                <a16:creationId xmlns:a16="http://schemas.microsoft.com/office/drawing/2014/main" id="{CC572F35-353D-4765-BBE0-AFF72890770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5607EB7-8D3B-4CB8-806A-A641ABB9EF5A}"/>
              </a:ext>
            </a:extLst>
          </p:cNvPr>
          <p:cNvSpPr>
            <a:spLocks noGrp="1"/>
          </p:cNvSpPr>
          <p:nvPr>
            <p:ph type="sldNum" sz="quarter" idx="12"/>
          </p:nvPr>
        </p:nvSpPr>
        <p:spPr/>
        <p:txBody>
          <a:bodyPr/>
          <a:lstStyle/>
          <a:p>
            <a:fld id="{4888ADC6-2086-49FA-8B37-F33BF19B1022}" type="slidenum">
              <a:rPr lang="en-US" smtClean="0"/>
              <a:t>‹#›</a:t>
            </a:fld>
            <a:endParaRPr lang="en-US"/>
          </a:p>
        </p:txBody>
      </p:sp>
    </p:spTree>
    <p:extLst>
      <p:ext uri="{BB962C8B-B14F-4D97-AF65-F5344CB8AC3E}">
        <p14:creationId xmlns:p14="http://schemas.microsoft.com/office/powerpoint/2010/main" val="321817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B33EAF-E628-4FD2-B0C1-BB4F125FE5E0}"/>
              </a:ext>
            </a:extLst>
          </p:cNvPr>
          <p:cNvSpPr>
            <a:spLocks noGrp="1"/>
          </p:cNvSpPr>
          <p:nvPr>
            <p:ph type="dt" sz="half" idx="10"/>
          </p:nvPr>
        </p:nvSpPr>
        <p:spPr/>
        <p:txBody>
          <a:bodyPr/>
          <a:lstStyle/>
          <a:p>
            <a:fld id="{1CCE826B-B4FD-4A6F-995C-8398BB719D30}" type="datetimeFigureOut">
              <a:rPr lang="en-US" smtClean="0"/>
              <a:t>5/19/2021</a:t>
            </a:fld>
            <a:endParaRPr lang="en-US"/>
          </a:p>
        </p:txBody>
      </p:sp>
      <p:sp>
        <p:nvSpPr>
          <p:cNvPr id="3" name="Footer Placeholder 2">
            <a:extLst>
              <a:ext uri="{FF2B5EF4-FFF2-40B4-BE49-F238E27FC236}">
                <a16:creationId xmlns:a16="http://schemas.microsoft.com/office/drawing/2014/main" id="{25B51612-5724-4ADE-AEB7-CEF29871BC7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CE1494-7D93-4FA1-8886-0D4CA7532159}"/>
              </a:ext>
            </a:extLst>
          </p:cNvPr>
          <p:cNvSpPr>
            <a:spLocks noGrp="1"/>
          </p:cNvSpPr>
          <p:nvPr>
            <p:ph type="sldNum" sz="quarter" idx="12"/>
          </p:nvPr>
        </p:nvSpPr>
        <p:spPr/>
        <p:txBody>
          <a:bodyPr/>
          <a:lstStyle/>
          <a:p>
            <a:fld id="{4888ADC6-2086-49FA-8B37-F33BF19B1022}" type="slidenum">
              <a:rPr lang="en-US" smtClean="0"/>
              <a:t>‹#›</a:t>
            </a:fld>
            <a:endParaRPr lang="en-US"/>
          </a:p>
        </p:txBody>
      </p:sp>
    </p:spTree>
    <p:extLst>
      <p:ext uri="{BB962C8B-B14F-4D97-AF65-F5344CB8AC3E}">
        <p14:creationId xmlns:p14="http://schemas.microsoft.com/office/powerpoint/2010/main" val="3788598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97313-916B-45BA-BCF2-131143128D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6A5C9FB-97EF-4EDA-9D7B-89867F67D1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5536F74-BDF7-44A7-8F7C-DF8A848B44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E700D3-9E8F-4ED6-9CEB-7685DE33E340}"/>
              </a:ext>
            </a:extLst>
          </p:cNvPr>
          <p:cNvSpPr>
            <a:spLocks noGrp="1"/>
          </p:cNvSpPr>
          <p:nvPr>
            <p:ph type="dt" sz="half" idx="10"/>
          </p:nvPr>
        </p:nvSpPr>
        <p:spPr/>
        <p:txBody>
          <a:bodyPr/>
          <a:lstStyle/>
          <a:p>
            <a:fld id="{1CCE826B-B4FD-4A6F-995C-8398BB719D30}" type="datetimeFigureOut">
              <a:rPr lang="en-US" smtClean="0"/>
              <a:t>5/19/2021</a:t>
            </a:fld>
            <a:endParaRPr lang="en-US"/>
          </a:p>
        </p:txBody>
      </p:sp>
      <p:sp>
        <p:nvSpPr>
          <p:cNvPr id="6" name="Footer Placeholder 5">
            <a:extLst>
              <a:ext uri="{FF2B5EF4-FFF2-40B4-BE49-F238E27FC236}">
                <a16:creationId xmlns:a16="http://schemas.microsoft.com/office/drawing/2014/main" id="{DF7AFD01-2E68-44E0-ADF7-CDBA924912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D133E9-8B6A-4316-9414-AB1B5548F980}"/>
              </a:ext>
            </a:extLst>
          </p:cNvPr>
          <p:cNvSpPr>
            <a:spLocks noGrp="1"/>
          </p:cNvSpPr>
          <p:nvPr>
            <p:ph type="sldNum" sz="quarter" idx="12"/>
          </p:nvPr>
        </p:nvSpPr>
        <p:spPr/>
        <p:txBody>
          <a:bodyPr/>
          <a:lstStyle/>
          <a:p>
            <a:fld id="{4888ADC6-2086-49FA-8B37-F33BF19B1022}" type="slidenum">
              <a:rPr lang="en-US" smtClean="0"/>
              <a:t>‹#›</a:t>
            </a:fld>
            <a:endParaRPr lang="en-US"/>
          </a:p>
        </p:txBody>
      </p:sp>
    </p:spTree>
    <p:extLst>
      <p:ext uri="{BB962C8B-B14F-4D97-AF65-F5344CB8AC3E}">
        <p14:creationId xmlns:p14="http://schemas.microsoft.com/office/powerpoint/2010/main" val="880745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9C713-D32A-406C-93CA-D83B02B6D7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EBB54F3-B652-4BB9-B0E8-B806EE5AFB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2F08A3C-633F-4EE5-A39D-14139F4149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79BE00-80F8-4F32-978B-172FE367B462}"/>
              </a:ext>
            </a:extLst>
          </p:cNvPr>
          <p:cNvSpPr>
            <a:spLocks noGrp="1"/>
          </p:cNvSpPr>
          <p:nvPr>
            <p:ph type="dt" sz="half" idx="10"/>
          </p:nvPr>
        </p:nvSpPr>
        <p:spPr/>
        <p:txBody>
          <a:bodyPr/>
          <a:lstStyle/>
          <a:p>
            <a:fld id="{1CCE826B-B4FD-4A6F-995C-8398BB719D30}" type="datetimeFigureOut">
              <a:rPr lang="en-US" smtClean="0"/>
              <a:t>5/19/2021</a:t>
            </a:fld>
            <a:endParaRPr lang="en-US"/>
          </a:p>
        </p:txBody>
      </p:sp>
      <p:sp>
        <p:nvSpPr>
          <p:cNvPr id="6" name="Footer Placeholder 5">
            <a:extLst>
              <a:ext uri="{FF2B5EF4-FFF2-40B4-BE49-F238E27FC236}">
                <a16:creationId xmlns:a16="http://schemas.microsoft.com/office/drawing/2014/main" id="{DA6B99EF-FE9A-4A18-980F-F1433AFEAB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4BE812-FCC9-43C6-8B96-14741F5FCAD3}"/>
              </a:ext>
            </a:extLst>
          </p:cNvPr>
          <p:cNvSpPr>
            <a:spLocks noGrp="1"/>
          </p:cNvSpPr>
          <p:nvPr>
            <p:ph type="sldNum" sz="quarter" idx="12"/>
          </p:nvPr>
        </p:nvSpPr>
        <p:spPr/>
        <p:txBody>
          <a:bodyPr/>
          <a:lstStyle/>
          <a:p>
            <a:fld id="{4888ADC6-2086-49FA-8B37-F33BF19B1022}" type="slidenum">
              <a:rPr lang="en-US" smtClean="0"/>
              <a:t>‹#›</a:t>
            </a:fld>
            <a:endParaRPr lang="en-US"/>
          </a:p>
        </p:txBody>
      </p:sp>
    </p:spTree>
    <p:extLst>
      <p:ext uri="{BB962C8B-B14F-4D97-AF65-F5344CB8AC3E}">
        <p14:creationId xmlns:p14="http://schemas.microsoft.com/office/powerpoint/2010/main" val="4291282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EF5AA1-E509-4B6E-9DE1-725EA179DD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A1DEF02-4B84-429C-A6C7-BA32DEC526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3527E1-7B46-4C98-A893-E4D4AA4D33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CE826B-B4FD-4A6F-995C-8398BB719D30}" type="datetimeFigureOut">
              <a:rPr lang="en-US" smtClean="0"/>
              <a:t>5/19/2021</a:t>
            </a:fld>
            <a:endParaRPr lang="en-US"/>
          </a:p>
        </p:txBody>
      </p:sp>
      <p:sp>
        <p:nvSpPr>
          <p:cNvPr id="5" name="Footer Placeholder 4">
            <a:extLst>
              <a:ext uri="{FF2B5EF4-FFF2-40B4-BE49-F238E27FC236}">
                <a16:creationId xmlns:a16="http://schemas.microsoft.com/office/drawing/2014/main" id="{43FF0D46-139E-49AE-8B52-5B5AB53615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13E536D-96FF-4AC8-83B6-93DBC8E2A9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88ADC6-2086-49FA-8B37-F33BF19B1022}" type="slidenum">
              <a:rPr lang="en-US" smtClean="0"/>
              <a:t>‹#›</a:t>
            </a:fld>
            <a:endParaRPr lang="en-US"/>
          </a:p>
        </p:txBody>
      </p:sp>
    </p:spTree>
    <p:extLst>
      <p:ext uri="{BB962C8B-B14F-4D97-AF65-F5344CB8AC3E}">
        <p14:creationId xmlns:p14="http://schemas.microsoft.com/office/powerpoint/2010/main" val="24415280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550864" y="2143661"/>
            <a:ext cx="11090275" cy="2252869"/>
          </a:xfrm>
        </p:spPr>
        <p:txBody>
          <a:bodyPr>
            <a:normAutofit/>
          </a:bodyPr>
          <a:lstStyle/>
          <a:p>
            <a:r>
              <a:rPr lang="fi-FI" dirty="0" err="1"/>
              <a:t>Risk</a:t>
            </a:r>
            <a:r>
              <a:rPr lang="fi-FI" dirty="0"/>
              <a:t> Management and </a:t>
            </a:r>
            <a:r>
              <a:rPr lang="fi-FI" dirty="0" err="1"/>
              <a:t>Circular</a:t>
            </a:r>
            <a:r>
              <a:rPr lang="fi-FI" dirty="0"/>
              <a:t> </a:t>
            </a:r>
            <a:r>
              <a:rPr lang="fi-FI" dirty="0" err="1"/>
              <a:t>Economy</a:t>
            </a:r>
            <a:r>
              <a:rPr lang="fi-FI" dirty="0"/>
              <a:t> (</a:t>
            </a:r>
            <a:r>
              <a:rPr lang="fi-FI" dirty="0" err="1"/>
              <a:t>RiMCE</a:t>
            </a:r>
            <a:r>
              <a:rPr lang="fi-FI" dirty="0"/>
              <a:t>)</a:t>
            </a:r>
          </a:p>
        </p:txBody>
      </p:sp>
      <p:sp>
        <p:nvSpPr>
          <p:cNvPr id="3" name="Alaotsikko 2"/>
          <p:cNvSpPr>
            <a:spLocks noGrp="1"/>
          </p:cNvSpPr>
          <p:nvPr>
            <p:ph type="subTitle" idx="1"/>
          </p:nvPr>
        </p:nvSpPr>
        <p:spPr>
          <a:xfrm>
            <a:off x="348039" y="5021248"/>
            <a:ext cx="11083550" cy="822426"/>
          </a:xfrm>
        </p:spPr>
        <p:txBody>
          <a:bodyPr>
            <a:normAutofit/>
          </a:bodyPr>
          <a:lstStyle/>
          <a:p>
            <a:r>
              <a:rPr lang="fi-FI" dirty="0"/>
              <a:t>Silja Kostia 14.5.2021</a:t>
            </a:r>
          </a:p>
          <a:p>
            <a:endParaRPr lang="fi-FI" dirty="0"/>
          </a:p>
        </p:txBody>
      </p:sp>
    </p:spTree>
    <p:extLst>
      <p:ext uri="{BB962C8B-B14F-4D97-AF65-F5344CB8AC3E}">
        <p14:creationId xmlns:p14="http://schemas.microsoft.com/office/powerpoint/2010/main" val="552218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AF8F7-CB7C-4552-A391-0D440C165EC4}"/>
              </a:ext>
            </a:extLst>
          </p:cNvPr>
          <p:cNvSpPr>
            <a:spLocks noGrp="1"/>
          </p:cNvSpPr>
          <p:nvPr>
            <p:ph type="title"/>
          </p:nvPr>
        </p:nvSpPr>
        <p:spPr/>
        <p:txBody>
          <a:bodyPr/>
          <a:lstStyle/>
          <a:p>
            <a:r>
              <a:rPr lang="en-US" dirty="0"/>
              <a:t>The concept of </a:t>
            </a:r>
            <a:r>
              <a:rPr lang="en-US" dirty="0" err="1"/>
              <a:t>RiMCE</a:t>
            </a:r>
            <a:r>
              <a:rPr lang="en-US" dirty="0"/>
              <a:t> </a:t>
            </a:r>
          </a:p>
        </p:txBody>
      </p:sp>
      <p:sp>
        <p:nvSpPr>
          <p:cNvPr id="3" name="Content Placeholder 2">
            <a:extLst>
              <a:ext uri="{FF2B5EF4-FFF2-40B4-BE49-F238E27FC236}">
                <a16:creationId xmlns:a16="http://schemas.microsoft.com/office/drawing/2014/main" id="{2AD14072-43EF-4759-AFC3-A9E1AF7DC69E}"/>
              </a:ext>
            </a:extLst>
          </p:cNvPr>
          <p:cNvSpPr>
            <a:spLocks noGrp="1"/>
          </p:cNvSpPr>
          <p:nvPr>
            <p:ph idx="1"/>
          </p:nvPr>
        </p:nvSpPr>
        <p:spPr/>
        <p:txBody>
          <a:bodyPr/>
          <a:lstStyle/>
          <a:p>
            <a:r>
              <a:rPr lang="en-US" dirty="0"/>
              <a:t>The basic idea of </a:t>
            </a:r>
            <a:r>
              <a:rPr lang="en-US" dirty="0" err="1"/>
              <a:t>RiMCE</a:t>
            </a:r>
            <a:r>
              <a:rPr lang="en-US" dirty="0"/>
              <a:t> is that applicants with degree in Bachelor's  of Engineering, Natural Resources and Business Administration can apply to the program. Because the degrees are either 240 or 210 ECTS credits also the master studies are either 60 or 90 ECTS credits.  This makes implementation of </a:t>
            </a:r>
            <a:r>
              <a:rPr lang="en-US" dirty="0" err="1"/>
              <a:t>RiMCE</a:t>
            </a:r>
            <a:r>
              <a:rPr lang="en-US" dirty="0"/>
              <a:t> studies slightly complicated but also brings an added value because of different backgrounds of the students. It gives students competence to work with people with different educational </a:t>
            </a:r>
            <a:r>
              <a:rPr lang="en-US"/>
              <a:t>and working backgrounds which </a:t>
            </a:r>
            <a:r>
              <a:rPr lang="en-US" dirty="0"/>
              <a:t>is needed in modern working life.</a:t>
            </a:r>
          </a:p>
        </p:txBody>
      </p:sp>
    </p:spTree>
    <p:extLst>
      <p:ext uri="{BB962C8B-B14F-4D97-AF65-F5344CB8AC3E}">
        <p14:creationId xmlns:p14="http://schemas.microsoft.com/office/powerpoint/2010/main" val="3950895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861434-98EA-4E47-BDC2-FEF51CBFBC39}"/>
              </a:ext>
            </a:extLst>
          </p:cNvPr>
          <p:cNvSpPr/>
          <p:nvPr/>
        </p:nvSpPr>
        <p:spPr>
          <a:xfrm>
            <a:off x="4371975" y="811854"/>
            <a:ext cx="3448050" cy="5260211"/>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Arrow: Right 11">
            <a:extLst>
              <a:ext uri="{FF2B5EF4-FFF2-40B4-BE49-F238E27FC236}">
                <a16:creationId xmlns:a16="http://schemas.microsoft.com/office/drawing/2014/main" id="{BC267F29-F589-418B-84E5-C57D27008EEA}"/>
              </a:ext>
            </a:extLst>
          </p:cNvPr>
          <p:cNvSpPr/>
          <p:nvPr/>
        </p:nvSpPr>
        <p:spPr>
          <a:xfrm>
            <a:off x="876393" y="2462397"/>
            <a:ext cx="2334959" cy="2522204"/>
          </a:xfrm>
          <a:prstGeom prst="rightArrow">
            <a:avLst/>
          </a:prstGeom>
          <a:solidFill>
            <a:schemeClr val="accent1">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Arrow: Right 16">
            <a:extLst>
              <a:ext uri="{FF2B5EF4-FFF2-40B4-BE49-F238E27FC236}">
                <a16:creationId xmlns:a16="http://schemas.microsoft.com/office/drawing/2014/main" id="{ECAD7B3A-4B56-47BF-B086-6EA28EE815F1}"/>
              </a:ext>
            </a:extLst>
          </p:cNvPr>
          <p:cNvSpPr/>
          <p:nvPr/>
        </p:nvSpPr>
        <p:spPr>
          <a:xfrm>
            <a:off x="812387" y="4439255"/>
            <a:ext cx="2334959" cy="2522204"/>
          </a:xfrm>
          <a:prstGeom prst="righ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CD2F540F-FB5F-41D9-8570-944C1ED6F2D1}"/>
              </a:ext>
            </a:extLst>
          </p:cNvPr>
          <p:cNvSpPr/>
          <p:nvPr/>
        </p:nvSpPr>
        <p:spPr>
          <a:xfrm>
            <a:off x="876393" y="407099"/>
            <a:ext cx="2334959" cy="2522204"/>
          </a:xfrm>
          <a:prstGeom prst="righ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7565F41A-67A5-4719-9F08-89B44A9C2794}"/>
              </a:ext>
            </a:extLst>
          </p:cNvPr>
          <p:cNvSpPr txBox="1"/>
          <p:nvPr/>
        </p:nvSpPr>
        <p:spPr>
          <a:xfrm>
            <a:off x="1074610" y="1157643"/>
            <a:ext cx="1447800" cy="923330"/>
          </a:xfrm>
          <a:prstGeom prst="rect">
            <a:avLst/>
          </a:prstGeom>
          <a:noFill/>
        </p:spPr>
        <p:txBody>
          <a:bodyPr wrap="square" rtlCol="0">
            <a:spAutoFit/>
          </a:bodyPr>
          <a:lstStyle/>
          <a:p>
            <a:r>
              <a:rPr lang="en-US" dirty="0">
                <a:solidFill>
                  <a:schemeClr val="bg1"/>
                </a:solidFill>
              </a:rPr>
              <a:t>Bachelor of Engineering (240 ECTS </a:t>
            </a:r>
            <a:r>
              <a:rPr lang="en-US" dirty="0" err="1">
                <a:solidFill>
                  <a:schemeClr val="bg1"/>
                </a:solidFill>
              </a:rPr>
              <a:t>cr</a:t>
            </a:r>
            <a:r>
              <a:rPr lang="en-US" dirty="0">
                <a:solidFill>
                  <a:schemeClr val="bg1"/>
                </a:solidFill>
              </a:rPr>
              <a:t>) </a:t>
            </a:r>
          </a:p>
        </p:txBody>
      </p:sp>
      <p:sp>
        <p:nvSpPr>
          <p:cNvPr id="15" name="Rectangle 14">
            <a:extLst>
              <a:ext uri="{FF2B5EF4-FFF2-40B4-BE49-F238E27FC236}">
                <a16:creationId xmlns:a16="http://schemas.microsoft.com/office/drawing/2014/main" id="{AFC844F4-5B4A-433C-AE97-EBA6332ED722}"/>
              </a:ext>
            </a:extLst>
          </p:cNvPr>
          <p:cNvSpPr/>
          <p:nvPr/>
        </p:nvSpPr>
        <p:spPr>
          <a:xfrm>
            <a:off x="944787" y="5067546"/>
            <a:ext cx="1646111" cy="1200329"/>
          </a:xfrm>
          <a:prstGeom prst="rect">
            <a:avLst/>
          </a:prstGeom>
        </p:spPr>
        <p:txBody>
          <a:bodyPr wrap="square">
            <a:spAutoFit/>
          </a:bodyPr>
          <a:lstStyle/>
          <a:p>
            <a:r>
              <a:rPr lang="fi-FI" dirty="0">
                <a:solidFill>
                  <a:schemeClr val="bg1"/>
                </a:solidFill>
                <a:latin typeface="IntervalSansProRegular"/>
              </a:rPr>
              <a:t>Bachelor of Business </a:t>
            </a:r>
            <a:r>
              <a:rPr lang="fi-FI" dirty="0" err="1">
                <a:solidFill>
                  <a:schemeClr val="bg1"/>
                </a:solidFill>
                <a:latin typeface="IntervalSansProRegular"/>
              </a:rPr>
              <a:t>Administration</a:t>
            </a:r>
            <a:r>
              <a:rPr lang="fi-FI" dirty="0">
                <a:solidFill>
                  <a:schemeClr val="bg1"/>
                </a:solidFill>
                <a:latin typeface="IntervalSansProRegular"/>
              </a:rPr>
              <a:t> (210 ECTS </a:t>
            </a:r>
            <a:r>
              <a:rPr lang="fi-FI" dirty="0" err="1">
                <a:solidFill>
                  <a:schemeClr val="bg1"/>
                </a:solidFill>
                <a:latin typeface="IntervalSansProRegular"/>
              </a:rPr>
              <a:t>cr</a:t>
            </a:r>
            <a:r>
              <a:rPr lang="fi-FI" dirty="0">
                <a:solidFill>
                  <a:schemeClr val="bg1"/>
                </a:solidFill>
                <a:latin typeface="IntervalSansProRegular"/>
              </a:rPr>
              <a:t>)</a:t>
            </a:r>
            <a:endParaRPr lang="en-US" dirty="0">
              <a:solidFill>
                <a:schemeClr val="bg1"/>
              </a:solidFill>
            </a:endParaRPr>
          </a:p>
        </p:txBody>
      </p:sp>
      <p:sp>
        <p:nvSpPr>
          <p:cNvPr id="19" name="TextBox 18">
            <a:extLst>
              <a:ext uri="{FF2B5EF4-FFF2-40B4-BE49-F238E27FC236}">
                <a16:creationId xmlns:a16="http://schemas.microsoft.com/office/drawing/2014/main" id="{04235AB3-3CB7-40BD-8C3C-855FA3038575}"/>
              </a:ext>
            </a:extLst>
          </p:cNvPr>
          <p:cNvSpPr txBox="1"/>
          <p:nvPr/>
        </p:nvSpPr>
        <p:spPr>
          <a:xfrm>
            <a:off x="4714875" y="1373710"/>
            <a:ext cx="2762250" cy="3970318"/>
          </a:xfrm>
          <a:prstGeom prst="rect">
            <a:avLst/>
          </a:prstGeom>
          <a:noFill/>
        </p:spPr>
        <p:txBody>
          <a:bodyPr wrap="square" rtlCol="0">
            <a:spAutoFit/>
          </a:bodyPr>
          <a:lstStyle/>
          <a:p>
            <a:r>
              <a:rPr lang="en-US" sz="2800" dirty="0" err="1">
                <a:solidFill>
                  <a:schemeClr val="bg1"/>
                </a:solidFill>
              </a:rPr>
              <a:t>RiMCE</a:t>
            </a:r>
            <a:r>
              <a:rPr lang="en-US" sz="2800" dirty="0">
                <a:solidFill>
                  <a:schemeClr val="bg1"/>
                </a:solidFill>
              </a:rPr>
              <a:t> studies</a:t>
            </a:r>
          </a:p>
          <a:p>
            <a:r>
              <a:rPr lang="en-US" sz="2800" dirty="0">
                <a:solidFill>
                  <a:schemeClr val="bg1"/>
                </a:solidFill>
              </a:rPr>
              <a:t> 1 + 1 years </a:t>
            </a:r>
          </a:p>
          <a:p>
            <a:r>
              <a:rPr lang="en-US" sz="2800" dirty="0">
                <a:solidFill>
                  <a:schemeClr val="bg1"/>
                </a:solidFill>
              </a:rPr>
              <a:t>(60 credits)</a:t>
            </a:r>
          </a:p>
          <a:p>
            <a:endParaRPr lang="en-US" sz="2800" dirty="0">
              <a:solidFill>
                <a:schemeClr val="bg1"/>
              </a:solidFill>
            </a:endParaRPr>
          </a:p>
          <a:p>
            <a:r>
              <a:rPr lang="en-US" sz="2800" dirty="0">
                <a:solidFill>
                  <a:schemeClr val="bg1"/>
                </a:solidFill>
              </a:rPr>
              <a:t>1 + 1 years</a:t>
            </a:r>
          </a:p>
          <a:p>
            <a:r>
              <a:rPr lang="en-US" sz="2800" dirty="0">
                <a:solidFill>
                  <a:schemeClr val="bg1"/>
                </a:solidFill>
              </a:rPr>
              <a:t>(60 credits)</a:t>
            </a:r>
          </a:p>
          <a:p>
            <a:endParaRPr lang="en-US" sz="2800" dirty="0">
              <a:solidFill>
                <a:schemeClr val="bg1"/>
              </a:solidFill>
            </a:endParaRPr>
          </a:p>
          <a:p>
            <a:r>
              <a:rPr lang="en-US" sz="2800" dirty="0">
                <a:solidFill>
                  <a:schemeClr val="bg1"/>
                </a:solidFill>
              </a:rPr>
              <a:t>1,5 + 1 years </a:t>
            </a:r>
          </a:p>
          <a:p>
            <a:r>
              <a:rPr lang="en-US" sz="2800" dirty="0">
                <a:solidFill>
                  <a:schemeClr val="bg1"/>
                </a:solidFill>
              </a:rPr>
              <a:t>(90 credits)</a:t>
            </a:r>
          </a:p>
        </p:txBody>
      </p:sp>
      <p:sp>
        <p:nvSpPr>
          <p:cNvPr id="20" name="TextBox 19">
            <a:extLst>
              <a:ext uri="{FF2B5EF4-FFF2-40B4-BE49-F238E27FC236}">
                <a16:creationId xmlns:a16="http://schemas.microsoft.com/office/drawing/2014/main" id="{88E48E47-3DED-4752-9E5C-8E2918481D88}"/>
              </a:ext>
            </a:extLst>
          </p:cNvPr>
          <p:cNvSpPr txBox="1"/>
          <p:nvPr/>
        </p:nvSpPr>
        <p:spPr>
          <a:xfrm>
            <a:off x="915968" y="3313380"/>
            <a:ext cx="1944341" cy="923330"/>
          </a:xfrm>
          <a:prstGeom prst="rect">
            <a:avLst/>
          </a:prstGeom>
          <a:noFill/>
        </p:spPr>
        <p:txBody>
          <a:bodyPr wrap="square" rtlCol="0">
            <a:spAutoFit/>
          </a:bodyPr>
          <a:lstStyle/>
          <a:p>
            <a:r>
              <a:rPr lang="en-US" dirty="0">
                <a:solidFill>
                  <a:schemeClr val="bg1"/>
                </a:solidFill>
              </a:rPr>
              <a:t>Bachelor of Natural Resources (240 ECTS credits)</a:t>
            </a:r>
          </a:p>
        </p:txBody>
      </p:sp>
      <p:sp>
        <p:nvSpPr>
          <p:cNvPr id="21" name="Arrow: Right 20">
            <a:extLst>
              <a:ext uri="{FF2B5EF4-FFF2-40B4-BE49-F238E27FC236}">
                <a16:creationId xmlns:a16="http://schemas.microsoft.com/office/drawing/2014/main" id="{8027A83D-7737-4190-AB0D-C16472CFA2CD}"/>
              </a:ext>
            </a:extLst>
          </p:cNvPr>
          <p:cNvSpPr/>
          <p:nvPr/>
        </p:nvSpPr>
        <p:spPr>
          <a:xfrm>
            <a:off x="8718515" y="483417"/>
            <a:ext cx="2334959" cy="2522204"/>
          </a:xfrm>
          <a:prstGeom prst="right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Arrow: Right 21">
            <a:extLst>
              <a:ext uri="{FF2B5EF4-FFF2-40B4-BE49-F238E27FC236}">
                <a16:creationId xmlns:a16="http://schemas.microsoft.com/office/drawing/2014/main" id="{2CB90869-6BA4-4D2D-84E1-5E75114867C8}"/>
              </a:ext>
            </a:extLst>
          </p:cNvPr>
          <p:cNvSpPr/>
          <p:nvPr/>
        </p:nvSpPr>
        <p:spPr>
          <a:xfrm>
            <a:off x="8783379" y="2562853"/>
            <a:ext cx="2334959" cy="2522204"/>
          </a:xfrm>
          <a:prstGeom prst="righ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Arrow: Right 22">
            <a:extLst>
              <a:ext uri="{FF2B5EF4-FFF2-40B4-BE49-F238E27FC236}">
                <a16:creationId xmlns:a16="http://schemas.microsoft.com/office/drawing/2014/main" id="{067E63A6-D94E-427F-B616-FBFF903F866D}"/>
              </a:ext>
            </a:extLst>
          </p:cNvPr>
          <p:cNvSpPr/>
          <p:nvPr/>
        </p:nvSpPr>
        <p:spPr>
          <a:xfrm>
            <a:off x="8783379" y="4466386"/>
            <a:ext cx="2334959" cy="2522204"/>
          </a:xfrm>
          <a:prstGeom prst="righ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AE2C17A5-3A98-4C23-9DEE-51E7D89A8ED8}"/>
              </a:ext>
            </a:extLst>
          </p:cNvPr>
          <p:cNvSpPr txBox="1"/>
          <p:nvPr/>
        </p:nvSpPr>
        <p:spPr>
          <a:xfrm>
            <a:off x="8810624" y="1305603"/>
            <a:ext cx="1914525" cy="923330"/>
          </a:xfrm>
          <a:prstGeom prst="rect">
            <a:avLst/>
          </a:prstGeom>
          <a:noFill/>
        </p:spPr>
        <p:txBody>
          <a:bodyPr wrap="square" rtlCol="0">
            <a:spAutoFit/>
          </a:bodyPr>
          <a:lstStyle/>
          <a:p>
            <a:r>
              <a:rPr lang="en-US" dirty="0">
                <a:solidFill>
                  <a:schemeClr val="bg1"/>
                </a:solidFill>
              </a:rPr>
              <a:t>Master of Engineering</a:t>
            </a:r>
          </a:p>
          <a:p>
            <a:r>
              <a:rPr lang="en-US" dirty="0">
                <a:solidFill>
                  <a:schemeClr val="bg1"/>
                </a:solidFill>
              </a:rPr>
              <a:t>(60 ECTS credits) </a:t>
            </a:r>
          </a:p>
        </p:txBody>
      </p:sp>
      <p:sp>
        <p:nvSpPr>
          <p:cNvPr id="25" name="TextBox 24">
            <a:extLst>
              <a:ext uri="{FF2B5EF4-FFF2-40B4-BE49-F238E27FC236}">
                <a16:creationId xmlns:a16="http://schemas.microsoft.com/office/drawing/2014/main" id="{12F4019A-FB9B-43AF-B5E4-BA1F51B9BA30}"/>
              </a:ext>
            </a:extLst>
          </p:cNvPr>
          <p:cNvSpPr txBox="1"/>
          <p:nvPr/>
        </p:nvSpPr>
        <p:spPr>
          <a:xfrm>
            <a:off x="8872915" y="5206045"/>
            <a:ext cx="2374298" cy="923330"/>
          </a:xfrm>
          <a:prstGeom prst="rect">
            <a:avLst/>
          </a:prstGeom>
          <a:noFill/>
        </p:spPr>
        <p:txBody>
          <a:bodyPr wrap="square" rtlCol="0">
            <a:spAutoFit/>
          </a:bodyPr>
          <a:lstStyle/>
          <a:p>
            <a:r>
              <a:rPr lang="en-US" dirty="0">
                <a:solidFill>
                  <a:schemeClr val="bg1"/>
                </a:solidFill>
              </a:rPr>
              <a:t>Master of Business Administration</a:t>
            </a:r>
          </a:p>
          <a:p>
            <a:r>
              <a:rPr lang="en-US" dirty="0">
                <a:solidFill>
                  <a:schemeClr val="bg1"/>
                </a:solidFill>
              </a:rPr>
              <a:t>(90 ECTS credits)</a:t>
            </a:r>
          </a:p>
        </p:txBody>
      </p:sp>
      <p:sp>
        <p:nvSpPr>
          <p:cNvPr id="26" name="TextBox 25">
            <a:extLst>
              <a:ext uri="{FF2B5EF4-FFF2-40B4-BE49-F238E27FC236}">
                <a16:creationId xmlns:a16="http://schemas.microsoft.com/office/drawing/2014/main" id="{F969529F-9B7A-4ED9-84CB-695D84014B07}"/>
              </a:ext>
            </a:extLst>
          </p:cNvPr>
          <p:cNvSpPr txBox="1"/>
          <p:nvPr/>
        </p:nvSpPr>
        <p:spPr>
          <a:xfrm>
            <a:off x="8863010" y="3275000"/>
            <a:ext cx="1809751" cy="1200329"/>
          </a:xfrm>
          <a:prstGeom prst="rect">
            <a:avLst/>
          </a:prstGeom>
          <a:noFill/>
        </p:spPr>
        <p:txBody>
          <a:bodyPr wrap="square" rtlCol="0">
            <a:spAutoFit/>
          </a:bodyPr>
          <a:lstStyle/>
          <a:p>
            <a:r>
              <a:rPr lang="en-US" dirty="0">
                <a:solidFill>
                  <a:schemeClr val="bg1"/>
                </a:solidFill>
              </a:rPr>
              <a:t>Master of Natural Resources (60 ECTS credits)</a:t>
            </a:r>
          </a:p>
        </p:txBody>
      </p:sp>
    </p:spTree>
    <p:extLst>
      <p:ext uri="{BB962C8B-B14F-4D97-AF65-F5344CB8AC3E}">
        <p14:creationId xmlns:p14="http://schemas.microsoft.com/office/powerpoint/2010/main" val="2106504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E6F73B4-0070-45B4-BD57-09B2A7A00D31}"/>
              </a:ext>
            </a:extLst>
          </p:cNvPr>
          <p:cNvSpPr/>
          <p:nvPr/>
        </p:nvSpPr>
        <p:spPr>
          <a:xfrm>
            <a:off x="4371975" y="1256094"/>
            <a:ext cx="3771900" cy="5260211"/>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fi-FI" dirty="0">
              <a:solidFill>
                <a:schemeClr val="bg2"/>
              </a:solidFill>
            </a:endParaRPr>
          </a:p>
          <a:p>
            <a:pPr lvl="0"/>
            <a:endParaRPr lang="fi-FI" dirty="0">
              <a:solidFill>
                <a:schemeClr val="bg2"/>
              </a:solidFill>
            </a:endParaRPr>
          </a:p>
          <a:p>
            <a:pPr marL="285750" lvl="0" indent="-285750">
              <a:buFont typeface="Arial" panose="020B0604020202020204" pitchFamily="34" charset="0"/>
              <a:buChar char="•"/>
            </a:pPr>
            <a:r>
              <a:rPr lang="fi-FI" dirty="0" err="1">
                <a:solidFill>
                  <a:schemeClr val="bg2"/>
                </a:solidFill>
              </a:rPr>
              <a:t>Leadership</a:t>
            </a:r>
            <a:r>
              <a:rPr lang="fi-FI" dirty="0">
                <a:solidFill>
                  <a:schemeClr val="bg2"/>
                </a:solidFill>
              </a:rPr>
              <a:t> for </a:t>
            </a:r>
            <a:r>
              <a:rPr lang="fi-FI" dirty="0" err="1">
                <a:solidFill>
                  <a:schemeClr val="bg2"/>
                </a:solidFill>
              </a:rPr>
              <a:t>Sustainable</a:t>
            </a:r>
            <a:r>
              <a:rPr lang="fi-FI" dirty="0">
                <a:solidFill>
                  <a:schemeClr val="bg2"/>
                </a:solidFill>
              </a:rPr>
              <a:t> </a:t>
            </a:r>
            <a:r>
              <a:rPr lang="fi-FI" dirty="0" err="1">
                <a:solidFill>
                  <a:schemeClr val="bg2"/>
                </a:solidFill>
              </a:rPr>
              <a:t>Change</a:t>
            </a:r>
            <a:r>
              <a:rPr lang="fi-FI" dirty="0">
                <a:solidFill>
                  <a:schemeClr val="bg2"/>
                </a:solidFill>
              </a:rPr>
              <a:t> (5)</a:t>
            </a:r>
          </a:p>
          <a:p>
            <a:pPr marL="285750" lvl="0" indent="-285750">
              <a:buFont typeface="Arial" panose="020B0604020202020204" pitchFamily="34" charset="0"/>
              <a:buChar char="•"/>
            </a:pPr>
            <a:r>
              <a:rPr lang="fi-FI" dirty="0" err="1">
                <a:solidFill>
                  <a:schemeClr val="bg2"/>
                </a:solidFill>
              </a:rPr>
              <a:t>Synergy</a:t>
            </a:r>
            <a:r>
              <a:rPr lang="fi-FI" dirty="0">
                <a:solidFill>
                  <a:schemeClr val="bg2"/>
                </a:solidFill>
              </a:rPr>
              <a:t> </a:t>
            </a:r>
            <a:r>
              <a:rPr lang="fi-FI" dirty="0" err="1">
                <a:solidFill>
                  <a:schemeClr val="bg2"/>
                </a:solidFill>
              </a:rPr>
              <a:t>using</a:t>
            </a:r>
            <a:r>
              <a:rPr lang="fi-FI" dirty="0">
                <a:solidFill>
                  <a:schemeClr val="bg2"/>
                </a:solidFill>
              </a:rPr>
              <a:t> </a:t>
            </a:r>
            <a:r>
              <a:rPr lang="fi-FI" dirty="0" err="1">
                <a:solidFill>
                  <a:schemeClr val="bg2"/>
                </a:solidFill>
              </a:rPr>
              <a:t>PinataMethod</a:t>
            </a:r>
            <a:r>
              <a:rPr lang="fi-FI" dirty="0">
                <a:solidFill>
                  <a:schemeClr val="bg2"/>
                </a:solidFill>
              </a:rPr>
              <a:t> (5)</a:t>
            </a:r>
          </a:p>
          <a:p>
            <a:pPr marL="285750" lvl="0" indent="-285750">
              <a:buFont typeface="Arial" panose="020B0604020202020204" pitchFamily="34" charset="0"/>
              <a:buChar char="•"/>
            </a:pPr>
            <a:r>
              <a:rPr lang="en-US" dirty="0">
                <a:solidFill>
                  <a:schemeClr val="bg2"/>
                </a:solidFill>
              </a:rPr>
              <a:t>Academic Research and Practices (5)</a:t>
            </a:r>
          </a:p>
          <a:p>
            <a:pPr marL="285750" lvl="0" indent="-285750">
              <a:buFont typeface="Arial" panose="020B0604020202020204" pitchFamily="34" charset="0"/>
              <a:buChar char="•"/>
            </a:pPr>
            <a:r>
              <a:rPr lang="fi-FI" dirty="0">
                <a:solidFill>
                  <a:schemeClr val="bg2"/>
                </a:solidFill>
              </a:rPr>
              <a:t>Global </a:t>
            </a:r>
            <a:r>
              <a:rPr lang="fi-FI" dirty="0" err="1">
                <a:solidFill>
                  <a:schemeClr val="bg2"/>
                </a:solidFill>
              </a:rPr>
              <a:t>Operations</a:t>
            </a:r>
            <a:r>
              <a:rPr lang="fi-FI" dirty="0">
                <a:solidFill>
                  <a:schemeClr val="bg2"/>
                </a:solidFill>
              </a:rPr>
              <a:t> Management (5) </a:t>
            </a:r>
          </a:p>
          <a:p>
            <a:pPr marL="285750" lvl="0" indent="-285750">
              <a:buFont typeface="Arial" panose="020B0604020202020204" pitchFamily="34" charset="0"/>
              <a:buChar char="•"/>
            </a:pPr>
            <a:r>
              <a:rPr lang="en-US" dirty="0">
                <a:solidFill>
                  <a:schemeClr val="bg2"/>
                </a:solidFill>
              </a:rPr>
              <a:t>Communication and Conflict Management (5)</a:t>
            </a:r>
          </a:p>
          <a:p>
            <a:pPr marL="285750" lvl="0" indent="-285750">
              <a:buFont typeface="Arial" panose="020B0604020202020204" pitchFamily="34" charset="0"/>
              <a:buChar char="•"/>
            </a:pPr>
            <a:r>
              <a:rPr lang="en-US" dirty="0">
                <a:solidFill>
                  <a:schemeClr val="bg2"/>
                </a:solidFill>
              </a:rPr>
              <a:t>Recent Development of Circular Economy (5) *</a:t>
            </a:r>
          </a:p>
          <a:p>
            <a:pPr marL="285750" lvl="0" indent="-285750">
              <a:buFont typeface="Arial" panose="020B0604020202020204" pitchFamily="34" charset="0"/>
              <a:buChar char="•"/>
            </a:pPr>
            <a:r>
              <a:rPr lang="en-US" dirty="0">
                <a:solidFill>
                  <a:schemeClr val="bg2"/>
                </a:solidFill>
              </a:rPr>
              <a:t>Risk Management Case (5) *</a:t>
            </a:r>
          </a:p>
          <a:p>
            <a:pPr lvl="0"/>
            <a:r>
              <a:rPr lang="en-US" dirty="0">
                <a:solidFill>
                  <a:schemeClr val="bg2"/>
                </a:solidFill>
              </a:rPr>
              <a:t>* Party in summer term </a:t>
            </a:r>
            <a:endParaRPr lang="fi-FI" dirty="0">
              <a:solidFill>
                <a:schemeClr val="bg2"/>
              </a:solidFill>
            </a:endParaRPr>
          </a:p>
        </p:txBody>
      </p:sp>
      <p:sp>
        <p:nvSpPr>
          <p:cNvPr id="4" name="Rectangle 3">
            <a:extLst>
              <a:ext uri="{FF2B5EF4-FFF2-40B4-BE49-F238E27FC236}">
                <a16:creationId xmlns:a16="http://schemas.microsoft.com/office/drawing/2014/main" id="{CDF60A7B-03B0-46BE-9621-F26A66131E38}"/>
              </a:ext>
            </a:extLst>
          </p:cNvPr>
          <p:cNvSpPr/>
          <p:nvPr/>
        </p:nvSpPr>
        <p:spPr>
          <a:xfrm>
            <a:off x="8334375" y="1256093"/>
            <a:ext cx="3448050" cy="5260211"/>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fi-FI" dirty="0"/>
              <a:t>Master </a:t>
            </a:r>
            <a:r>
              <a:rPr lang="fi-FI" dirty="0" err="1"/>
              <a:t>thesis</a:t>
            </a:r>
            <a:r>
              <a:rPr lang="fi-FI" dirty="0"/>
              <a:t> (30) </a:t>
            </a:r>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r>
              <a:rPr lang="fi-FI" dirty="0" err="1"/>
              <a:t>Free</a:t>
            </a:r>
            <a:r>
              <a:rPr lang="fi-FI" dirty="0"/>
              <a:t> </a:t>
            </a:r>
            <a:r>
              <a:rPr lang="fi-FI" dirty="0" err="1"/>
              <a:t>choice</a:t>
            </a:r>
            <a:r>
              <a:rPr lang="fi-FI" dirty="0"/>
              <a:t> </a:t>
            </a:r>
            <a:r>
              <a:rPr lang="fi-FI" dirty="0" err="1"/>
              <a:t>studies</a:t>
            </a:r>
            <a:r>
              <a:rPr lang="fi-FI" dirty="0"/>
              <a:t> (5)</a:t>
            </a:r>
          </a:p>
          <a:p>
            <a:endParaRPr lang="fi-FI" dirty="0"/>
          </a:p>
          <a:p>
            <a:pPr marL="285750" lvl="0" indent="-285750">
              <a:buFont typeface="Arial" panose="020B0604020202020204" pitchFamily="34" charset="0"/>
              <a:buChar char="•"/>
            </a:pPr>
            <a:r>
              <a:rPr lang="en-US" dirty="0">
                <a:solidFill>
                  <a:schemeClr val="bg2"/>
                </a:solidFill>
              </a:rPr>
              <a:t>Graduation </a:t>
            </a:r>
            <a:endParaRPr lang="fi-FI" dirty="0">
              <a:solidFill>
                <a:schemeClr val="bg2"/>
              </a:solidFill>
            </a:endParaRPr>
          </a:p>
        </p:txBody>
      </p:sp>
      <p:sp>
        <p:nvSpPr>
          <p:cNvPr id="5" name="Rectangle 4">
            <a:extLst>
              <a:ext uri="{FF2B5EF4-FFF2-40B4-BE49-F238E27FC236}">
                <a16:creationId xmlns:a16="http://schemas.microsoft.com/office/drawing/2014/main" id="{934BF45A-271E-484D-A93E-226D9E81169E}"/>
              </a:ext>
            </a:extLst>
          </p:cNvPr>
          <p:cNvSpPr/>
          <p:nvPr/>
        </p:nvSpPr>
        <p:spPr>
          <a:xfrm>
            <a:off x="409574" y="1256094"/>
            <a:ext cx="3648075" cy="5260211"/>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anose="020B0604020202020204" pitchFamily="34" charset="0"/>
              <a:buChar char="•"/>
            </a:pPr>
            <a:r>
              <a:rPr lang="en-US" dirty="0">
                <a:solidFill>
                  <a:schemeClr val="bg2"/>
                </a:solidFill>
              </a:rPr>
              <a:t>Roadmap for Risk Management and Circular Economy (5)</a:t>
            </a:r>
          </a:p>
          <a:p>
            <a:pPr marL="285750" lvl="0" indent="-285750">
              <a:buFont typeface="Arial" panose="020B0604020202020204" pitchFamily="34" charset="0"/>
              <a:buChar char="•"/>
            </a:pPr>
            <a:endParaRPr lang="en-US" dirty="0">
              <a:solidFill>
                <a:schemeClr val="bg2"/>
              </a:solidFill>
            </a:endParaRPr>
          </a:p>
          <a:p>
            <a:pPr marL="285750" lvl="0" indent="-285750">
              <a:buFont typeface="Arial" panose="020B0604020202020204" pitchFamily="34" charset="0"/>
              <a:buChar char="•"/>
            </a:pPr>
            <a:r>
              <a:rPr lang="fi-FI" dirty="0" err="1">
                <a:solidFill>
                  <a:schemeClr val="bg2"/>
                </a:solidFill>
              </a:rPr>
              <a:t>Megatrends</a:t>
            </a:r>
            <a:r>
              <a:rPr lang="fi-FI" dirty="0">
                <a:solidFill>
                  <a:schemeClr val="bg2"/>
                </a:solidFill>
              </a:rPr>
              <a:t> in </a:t>
            </a:r>
            <a:r>
              <a:rPr lang="fi-FI" dirty="0" err="1">
                <a:solidFill>
                  <a:schemeClr val="bg2"/>
                </a:solidFill>
              </a:rPr>
              <a:t>Circular</a:t>
            </a:r>
            <a:r>
              <a:rPr lang="fi-FI" dirty="0">
                <a:solidFill>
                  <a:schemeClr val="bg2"/>
                </a:solidFill>
              </a:rPr>
              <a:t> </a:t>
            </a:r>
            <a:r>
              <a:rPr lang="fi-FI" dirty="0" err="1">
                <a:solidFill>
                  <a:schemeClr val="bg2"/>
                </a:solidFill>
              </a:rPr>
              <a:t>Economy</a:t>
            </a:r>
            <a:r>
              <a:rPr lang="fi-FI" dirty="0">
                <a:solidFill>
                  <a:schemeClr val="bg2"/>
                </a:solidFill>
              </a:rPr>
              <a:t> (5)</a:t>
            </a:r>
          </a:p>
          <a:p>
            <a:pPr marL="285750" lvl="0" indent="-285750">
              <a:buFont typeface="Arial" panose="020B0604020202020204" pitchFamily="34" charset="0"/>
              <a:buChar char="•"/>
            </a:pPr>
            <a:endParaRPr lang="fi-FI" dirty="0">
              <a:solidFill>
                <a:schemeClr val="bg2"/>
              </a:solidFill>
            </a:endParaRPr>
          </a:p>
          <a:p>
            <a:pPr marL="285750" lvl="0" indent="-285750">
              <a:buFont typeface="Arial" panose="020B0604020202020204" pitchFamily="34" charset="0"/>
              <a:buChar char="•"/>
            </a:pPr>
            <a:r>
              <a:rPr lang="fi-FI" dirty="0" err="1">
                <a:solidFill>
                  <a:schemeClr val="bg2"/>
                </a:solidFill>
              </a:rPr>
              <a:t>Risk</a:t>
            </a:r>
            <a:r>
              <a:rPr lang="fi-FI" dirty="0">
                <a:solidFill>
                  <a:schemeClr val="bg2"/>
                </a:solidFill>
              </a:rPr>
              <a:t> Management in International </a:t>
            </a:r>
            <a:r>
              <a:rPr lang="fi-FI" dirty="0" err="1">
                <a:solidFill>
                  <a:schemeClr val="bg2"/>
                </a:solidFill>
              </a:rPr>
              <a:t>Operations</a:t>
            </a:r>
            <a:r>
              <a:rPr lang="fi-FI" dirty="0">
                <a:solidFill>
                  <a:schemeClr val="bg2"/>
                </a:solidFill>
              </a:rPr>
              <a:t> (5)</a:t>
            </a:r>
          </a:p>
          <a:p>
            <a:pPr marL="285750" lvl="0" indent="-285750">
              <a:buFont typeface="Arial" panose="020B0604020202020204" pitchFamily="34" charset="0"/>
              <a:buChar char="•"/>
            </a:pPr>
            <a:endParaRPr lang="fi-FI" dirty="0">
              <a:solidFill>
                <a:schemeClr val="bg2"/>
              </a:solidFill>
            </a:endParaRPr>
          </a:p>
          <a:p>
            <a:pPr marL="285750" lvl="0" indent="-285750">
              <a:buFont typeface="Arial" panose="020B0604020202020204" pitchFamily="34" charset="0"/>
              <a:buChar char="•"/>
            </a:pPr>
            <a:r>
              <a:rPr lang="fi-FI" dirty="0">
                <a:solidFill>
                  <a:schemeClr val="bg2"/>
                </a:solidFill>
              </a:rPr>
              <a:t>Financial management (5)</a:t>
            </a:r>
          </a:p>
          <a:p>
            <a:pPr lvl="0"/>
            <a:endParaRPr lang="fi-FI" dirty="0">
              <a:solidFill>
                <a:schemeClr val="bg2"/>
              </a:solidFill>
            </a:endParaRPr>
          </a:p>
          <a:p>
            <a:pPr marL="285750" lvl="0" indent="-285750">
              <a:buFont typeface="Arial" panose="020B0604020202020204" pitchFamily="34" charset="0"/>
              <a:buChar char="•"/>
            </a:pPr>
            <a:r>
              <a:rPr lang="fi-FI" dirty="0" err="1">
                <a:solidFill>
                  <a:schemeClr val="bg2"/>
                </a:solidFill>
              </a:rPr>
              <a:t>Master’s</a:t>
            </a:r>
            <a:r>
              <a:rPr lang="fi-FI" dirty="0">
                <a:solidFill>
                  <a:schemeClr val="bg2"/>
                </a:solidFill>
              </a:rPr>
              <a:t> </a:t>
            </a:r>
            <a:r>
              <a:rPr lang="fi-FI" dirty="0" err="1">
                <a:solidFill>
                  <a:schemeClr val="bg2"/>
                </a:solidFill>
              </a:rPr>
              <a:t>thesis</a:t>
            </a:r>
            <a:r>
              <a:rPr lang="fi-FI" dirty="0">
                <a:solidFill>
                  <a:schemeClr val="bg2"/>
                </a:solidFill>
              </a:rPr>
              <a:t> </a:t>
            </a:r>
            <a:r>
              <a:rPr lang="fi-FI" dirty="0" err="1">
                <a:solidFill>
                  <a:schemeClr val="bg2"/>
                </a:solidFill>
              </a:rPr>
              <a:t>kick</a:t>
            </a:r>
            <a:r>
              <a:rPr lang="fi-FI" dirty="0">
                <a:solidFill>
                  <a:schemeClr val="bg2"/>
                </a:solidFill>
              </a:rPr>
              <a:t> </a:t>
            </a:r>
            <a:r>
              <a:rPr lang="fi-FI" dirty="0" err="1">
                <a:solidFill>
                  <a:schemeClr val="bg2"/>
                </a:solidFill>
              </a:rPr>
              <a:t>off</a:t>
            </a:r>
            <a:r>
              <a:rPr lang="fi-FI" dirty="0">
                <a:solidFill>
                  <a:schemeClr val="bg2"/>
                </a:solidFill>
              </a:rPr>
              <a:t> </a:t>
            </a:r>
          </a:p>
        </p:txBody>
      </p:sp>
      <p:sp>
        <p:nvSpPr>
          <p:cNvPr id="6" name="TextBox 5">
            <a:extLst>
              <a:ext uri="{FF2B5EF4-FFF2-40B4-BE49-F238E27FC236}">
                <a16:creationId xmlns:a16="http://schemas.microsoft.com/office/drawing/2014/main" id="{AE8E3605-2932-466B-9D37-138E4C499E91}"/>
              </a:ext>
            </a:extLst>
          </p:cNvPr>
          <p:cNvSpPr txBox="1"/>
          <p:nvPr/>
        </p:nvSpPr>
        <p:spPr>
          <a:xfrm>
            <a:off x="752475" y="304800"/>
            <a:ext cx="9725025" cy="461665"/>
          </a:xfrm>
          <a:prstGeom prst="rect">
            <a:avLst/>
          </a:prstGeom>
          <a:noFill/>
        </p:spPr>
        <p:txBody>
          <a:bodyPr wrap="square" rtlCol="0">
            <a:spAutoFit/>
          </a:bodyPr>
          <a:lstStyle/>
          <a:p>
            <a:r>
              <a:rPr lang="en-US" sz="2400" dirty="0" err="1"/>
              <a:t>RiMCE</a:t>
            </a:r>
            <a:r>
              <a:rPr lang="en-US" sz="2400" dirty="0"/>
              <a:t> MBA studies (90 ECTS credits) </a:t>
            </a:r>
          </a:p>
        </p:txBody>
      </p:sp>
      <p:sp>
        <p:nvSpPr>
          <p:cNvPr id="8" name="TextBox 7">
            <a:extLst>
              <a:ext uri="{FF2B5EF4-FFF2-40B4-BE49-F238E27FC236}">
                <a16:creationId xmlns:a16="http://schemas.microsoft.com/office/drawing/2014/main" id="{827217B4-5CF6-4B66-8CDF-C3DD55DBA0E1}"/>
              </a:ext>
            </a:extLst>
          </p:cNvPr>
          <p:cNvSpPr txBox="1"/>
          <p:nvPr/>
        </p:nvSpPr>
        <p:spPr>
          <a:xfrm>
            <a:off x="890586" y="1451491"/>
            <a:ext cx="2686050" cy="369332"/>
          </a:xfrm>
          <a:prstGeom prst="rect">
            <a:avLst/>
          </a:prstGeom>
          <a:noFill/>
        </p:spPr>
        <p:txBody>
          <a:bodyPr wrap="square" rtlCol="0">
            <a:spAutoFit/>
          </a:bodyPr>
          <a:lstStyle/>
          <a:p>
            <a:r>
              <a:rPr lang="en-US" dirty="0">
                <a:solidFill>
                  <a:schemeClr val="bg2"/>
                </a:solidFill>
              </a:rPr>
              <a:t>Autumn term 2021</a:t>
            </a:r>
          </a:p>
        </p:txBody>
      </p:sp>
      <p:sp>
        <p:nvSpPr>
          <p:cNvPr id="9" name="TextBox 8">
            <a:extLst>
              <a:ext uri="{FF2B5EF4-FFF2-40B4-BE49-F238E27FC236}">
                <a16:creationId xmlns:a16="http://schemas.microsoft.com/office/drawing/2014/main" id="{EC450F51-A0A1-49DC-B984-711ADBC20AD4}"/>
              </a:ext>
            </a:extLst>
          </p:cNvPr>
          <p:cNvSpPr txBox="1"/>
          <p:nvPr/>
        </p:nvSpPr>
        <p:spPr>
          <a:xfrm>
            <a:off x="8615364" y="1451491"/>
            <a:ext cx="2686050" cy="369332"/>
          </a:xfrm>
          <a:prstGeom prst="rect">
            <a:avLst/>
          </a:prstGeom>
          <a:noFill/>
        </p:spPr>
        <p:txBody>
          <a:bodyPr wrap="square" rtlCol="0">
            <a:spAutoFit/>
          </a:bodyPr>
          <a:lstStyle/>
          <a:p>
            <a:r>
              <a:rPr lang="en-US" dirty="0">
                <a:solidFill>
                  <a:schemeClr val="bg2"/>
                </a:solidFill>
              </a:rPr>
              <a:t>Autumn term 2022</a:t>
            </a:r>
          </a:p>
        </p:txBody>
      </p:sp>
      <p:sp>
        <p:nvSpPr>
          <p:cNvPr id="10" name="TextBox 9">
            <a:extLst>
              <a:ext uri="{FF2B5EF4-FFF2-40B4-BE49-F238E27FC236}">
                <a16:creationId xmlns:a16="http://schemas.microsoft.com/office/drawing/2014/main" id="{64F6B74A-AEB4-40FC-B6C0-D73FF5A6C01C}"/>
              </a:ext>
            </a:extLst>
          </p:cNvPr>
          <p:cNvSpPr txBox="1"/>
          <p:nvPr/>
        </p:nvSpPr>
        <p:spPr>
          <a:xfrm>
            <a:off x="4981575" y="1451491"/>
            <a:ext cx="2686050" cy="369332"/>
          </a:xfrm>
          <a:prstGeom prst="rect">
            <a:avLst/>
          </a:prstGeom>
          <a:noFill/>
        </p:spPr>
        <p:txBody>
          <a:bodyPr wrap="square" rtlCol="0">
            <a:spAutoFit/>
          </a:bodyPr>
          <a:lstStyle/>
          <a:p>
            <a:r>
              <a:rPr lang="en-US" dirty="0">
                <a:solidFill>
                  <a:schemeClr val="bg2"/>
                </a:solidFill>
              </a:rPr>
              <a:t>Spring term 2022</a:t>
            </a:r>
          </a:p>
        </p:txBody>
      </p:sp>
    </p:spTree>
    <p:extLst>
      <p:ext uri="{BB962C8B-B14F-4D97-AF65-F5344CB8AC3E}">
        <p14:creationId xmlns:p14="http://schemas.microsoft.com/office/powerpoint/2010/main" val="4142415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E6F73B4-0070-45B4-BD57-09B2A7A00D31}"/>
              </a:ext>
            </a:extLst>
          </p:cNvPr>
          <p:cNvSpPr/>
          <p:nvPr/>
        </p:nvSpPr>
        <p:spPr>
          <a:xfrm>
            <a:off x="4371975" y="1256094"/>
            <a:ext cx="3771900" cy="5260211"/>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fi-FI" dirty="0">
              <a:solidFill>
                <a:schemeClr val="bg2"/>
              </a:solidFill>
            </a:endParaRPr>
          </a:p>
          <a:p>
            <a:pPr lvl="0"/>
            <a:endParaRPr lang="fi-FI" dirty="0">
              <a:solidFill>
                <a:schemeClr val="bg2"/>
              </a:solidFill>
            </a:endParaRPr>
          </a:p>
          <a:p>
            <a:pPr marL="285750" lvl="0" indent="-285750">
              <a:buFont typeface="Arial" panose="020B0604020202020204" pitchFamily="34" charset="0"/>
              <a:buChar char="•"/>
            </a:pPr>
            <a:r>
              <a:rPr lang="fi-FI" dirty="0" err="1">
                <a:solidFill>
                  <a:schemeClr val="bg2"/>
                </a:solidFill>
              </a:rPr>
              <a:t>Leadership</a:t>
            </a:r>
            <a:r>
              <a:rPr lang="fi-FI" dirty="0">
                <a:solidFill>
                  <a:schemeClr val="bg2"/>
                </a:solidFill>
              </a:rPr>
              <a:t> for </a:t>
            </a:r>
            <a:r>
              <a:rPr lang="fi-FI" dirty="0" err="1">
                <a:solidFill>
                  <a:schemeClr val="bg2"/>
                </a:solidFill>
              </a:rPr>
              <a:t>Sustainable</a:t>
            </a:r>
            <a:r>
              <a:rPr lang="fi-FI" dirty="0">
                <a:solidFill>
                  <a:schemeClr val="bg2"/>
                </a:solidFill>
              </a:rPr>
              <a:t> </a:t>
            </a:r>
            <a:r>
              <a:rPr lang="fi-FI" dirty="0" err="1">
                <a:solidFill>
                  <a:schemeClr val="bg2"/>
                </a:solidFill>
              </a:rPr>
              <a:t>Change</a:t>
            </a:r>
            <a:r>
              <a:rPr lang="fi-FI" dirty="0">
                <a:solidFill>
                  <a:schemeClr val="bg2"/>
                </a:solidFill>
              </a:rPr>
              <a:t> (5)</a:t>
            </a:r>
          </a:p>
          <a:p>
            <a:pPr marL="285750" lvl="0" indent="-285750">
              <a:buFont typeface="Arial" panose="020B0604020202020204" pitchFamily="34" charset="0"/>
              <a:buChar char="•"/>
            </a:pPr>
            <a:endParaRPr lang="fi-FI" dirty="0">
              <a:solidFill>
                <a:schemeClr val="bg2"/>
              </a:solidFill>
            </a:endParaRPr>
          </a:p>
          <a:p>
            <a:pPr marL="285750" lvl="0" indent="-285750">
              <a:buFont typeface="Arial" panose="020B0604020202020204" pitchFamily="34" charset="0"/>
              <a:buChar char="•"/>
            </a:pPr>
            <a:r>
              <a:rPr lang="fi-FI" dirty="0" err="1">
                <a:solidFill>
                  <a:schemeClr val="bg2"/>
                </a:solidFill>
              </a:rPr>
              <a:t>Synergy</a:t>
            </a:r>
            <a:r>
              <a:rPr lang="fi-FI" dirty="0">
                <a:solidFill>
                  <a:schemeClr val="bg2"/>
                </a:solidFill>
              </a:rPr>
              <a:t> </a:t>
            </a:r>
            <a:r>
              <a:rPr lang="fi-FI" dirty="0" err="1">
                <a:solidFill>
                  <a:schemeClr val="bg2"/>
                </a:solidFill>
              </a:rPr>
              <a:t>using</a:t>
            </a:r>
            <a:r>
              <a:rPr lang="fi-FI" dirty="0">
                <a:solidFill>
                  <a:schemeClr val="bg2"/>
                </a:solidFill>
              </a:rPr>
              <a:t> </a:t>
            </a:r>
            <a:r>
              <a:rPr lang="fi-FI" dirty="0" err="1">
                <a:solidFill>
                  <a:schemeClr val="bg2"/>
                </a:solidFill>
              </a:rPr>
              <a:t>PinataMethod</a:t>
            </a:r>
            <a:r>
              <a:rPr lang="fi-FI" dirty="0">
                <a:solidFill>
                  <a:schemeClr val="bg2"/>
                </a:solidFill>
              </a:rPr>
              <a:t> (5)</a:t>
            </a:r>
          </a:p>
          <a:p>
            <a:pPr lvl="0"/>
            <a:endParaRPr lang="fi-FI" dirty="0">
              <a:solidFill>
                <a:schemeClr val="bg2"/>
              </a:solidFill>
            </a:endParaRPr>
          </a:p>
          <a:p>
            <a:pPr marL="285750" indent="-285750">
              <a:buFont typeface="Arial" panose="020B0604020202020204" pitchFamily="34" charset="0"/>
              <a:buChar char="•"/>
            </a:pPr>
            <a:r>
              <a:rPr lang="fi-FI" dirty="0" err="1"/>
              <a:t>Master’s</a:t>
            </a:r>
            <a:r>
              <a:rPr lang="fi-FI" dirty="0"/>
              <a:t> </a:t>
            </a:r>
            <a:r>
              <a:rPr lang="fi-FI" dirty="0" err="1"/>
              <a:t>thesis</a:t>
            </a:r>
            <a:r>
              <a:rPr lang="fi-FI" dirty="0"/>
              <a:t> (30)</a:t>
            </a:r>
          </a:p>
          <a:p>
            <a:endParaRPr lang="fi-FI" dirty="0"/>
          </a:p>
          <a:p>
            <a:pPr marL="285750" indent="-285750">
              <a:buFont typeface="Arial" panose="020B0604020202020204" pitchFamily="34" charset="0"/>
              <a:buChar char="•"/>
            </a:pPr>
            <a:r>
              <a:rPr lang="fi-FI" dirty="0"/>
              <a:t> </a:t>
            </a:r>
            <a:r>
              <a:rPr lang="en-US" dirty="0">
                <a:solidFill>
                  <a:schemeClr val="bg2"/>
                </a:solidFill>
              </a:rPr>
              <a:t>Graduation </a:t>
            </a:r>
            <a:endParaRPr lang="fi-FI" dirty="0">
              <a:solidFill>
                <a:schemeClr val="bg2"/>
              </a:solidFill>
            </a:endParaRPr>
          </a:p>
          <a:p>
            <a:pPr lvl="0"/>
            <a:endParaRPr lang="fi-FI" dirty="0">
              <a:solidFill>
                <a:schemeClr val="bg2"/>
              </a:solidFill>
            </a:endParaRPr>
          </a:p>
        </p:txBody>
      </p:sp>
      <p:sp>
        <p:nvSpPr>
          <p:cNvPr id="5" name="Rectangle 4">
            <a:extLst>
              <a:ext uri="{FF2B5EF4-FFF2-40B4-BE49-F238E27FC236}">
                <a16:creationId xmlns:a16="http://schemas.microsoft.com/office/drawing/2014/main" id="{934BF45A-271E-484D-A93E-226D9E81169E}"/>
              </a:ext>
            </a:extLst>
          </p:cNvPr>
          <p:cNvSpPr/>
          <p:nvPr/>
        </p:nvSpPr>
        <p:spPr>
          <a:xfrm>
            <a:off x="409574" y="1256094"/>
            <a:ext cx="3648075" cy="5260211"/>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anose="020B0604020202020204" pitchFamily="34" charset="0"/>
              <a:buChar char="•"/>
            </a:pPr>
            <a:r>
              <a:rPr lang="en-US" dirty="0">
                <a:solidFill>
                  <a:schemeClr val="bg2"/>
                </a:solidFill>
              </a:rPr>
              <a:t>Roadmap for Risk Management and Circular Economy (5)</a:t>
            </a:r>
          </a:p>
          <a:p>
            <a:pPr marL="285750" lvl="0" indent="-285750">
              <a:buFont typeface="Arial" panose="020B0604020202020204" pitchFamily="34" charset="0"/>
              <a:buChar char="•"/>
            </a:pPr>
            <a:endParaRPr lang="en-US" dirty="0">
              <a:solidFill>
                <a:schemeClr val="bg2"/>
              </a:solidFill>
            </a:endParaRPr>
          </a:p>
          <a:p>
            <a:pPr marL="285750" lvl="0" indent="-285750">
              <a:buFont typeface="Arial" panose="020B0604020202020204" pitchFamily="34" charset="0"/>
              <a:buChar char="•"/>
            </a:pPr>
            <a:r>
              <a:rPr lang="fi-FI" dirty="0" err="1">
                <a:solidFill>
                  <a:schemeClr val="bg2"/>
                </a:solidFill>
              </a:rPr>
              <a:t>Megatrends</a:t>
            </a:r>
            <a:r>
              <a:rPr lang="fi-FI" dirty="0">
                <a:solidFill>
                  <a:schemeClr val="bg2"/>
                </a:solidFill>
              </a:rPr>
              <a:t> in </a:t>
            </a:r>
            <a:r>
              <a:rPr lang="fi-FI" dirty="0" err="1">
                <a:solidFill>
                  <a:schemeClr val="bg2"/>
                </a:solidFill>
              </a:rPr>
              <a:t>Circular</a:t>
            </a:r>
            <a:r>
              <a:rPr lang="fi-FI" dirty="0">
                <a:solidFill>
                  <a:schemeClr val="bg2"/>
                </a:solidFill>
              </a:rPr>
              <a:t> </a:t>
            </a:r>
            <a:r>
              <a:rPr lang="fi-FI" dirty="0" err="1">
                <a:solidFill>
                  <a:schemeClr val="bg2"/>
                </a:solidFill>
              </a:rPr>
              <a:t>Economy</a:t>
            </a:r>
            <a:r>
              <a:rPr lang="fi-FI" dirty="0">
                <a:solidFill>
                  <a:schemeClr val="bg2"/>
                </a:solidFill>
              </a:rPr>
              <a:t> (5)</a:t>
            </a:r>
          </a:p>
          <a:p>
            <a:pPr marL="285750" lvl="0" indent="-285750">
              <a:buFont typeface="Arial" panose="020B0604020202020204" pitchFamily="34" charset="0"/>
              <a:buChar char="•"/>
            </a:pPr>
            <a:endParaRPr lang="fi-FI" dirty="0">
              <a:solidFill>
                <a:schemeClr val="bg2"/>
              </a:solidFill>
            </a:endParaRPr>
          </a:p>
          <a:p>
            <a:pPr marL="285750" lvl="0" indent="-285750">
              <a:buFont typeface="Arial" panose="020B0604020202020204" pitchFamily="34" charset="0"/>
              <a:buChar char="•"/>
            </a:pPr>
            <a:r>
              <a:rPr lang="fi-FI" dirty="0" err="1">
                <a:solidFill>
                  <a:schemeClr val="bg2"/>
                </a:solidFill>
              </a:rPr>
              <a:t>Risk</a:t>
            </a:r>
            <a:r>
              <a:rPr lang="fi-FI" dirty="0">
                <a:solidFill>
                  <a:schemeClr val="bg2"/>
                </a:solidFill>
              </a:rPr>
              <a:t> Management in International </a:t>
            </a:r>
            <a:r>
              <a:rPr lang="fi-FI" dirty="0" err="1">
                <a:solidFill>
                  <a:schemeClr val="bg2"/>
                </a:solidFill>
              </a:rPr>
              <a:t>Operations</a:t>
            </a:r>
            <a:r>
              <a:rPr lang="fi-FI" dirty="0">
                <a:solidFill>
                  <a:schemeClr val="bg2"/>
                </a:solidFill>
              </a:rPr>
              <a:t> (5)</a:t>
            </a:r>
          </a:p>
          <a:p>
            <a:pPr marL="285750" lvl="0" indent="-285750">
              <a:buFont typeface="Arial" panose="020B0604020202020204" pitchFamily="34" charset="0"/>
              <a:buChar char="•"/>
            </a:pPr>
            <a:endParaRPr lang="fi-FI" dirty="0">
              <a:solidFill>
                <a:schemeClr val="bg2"/>
              </a:solidFill>
            </a:endParaRPr>
          </a:p>
          <a:p>
            <a:pPr marL="285750" lvl="0" indent="-285750">
              <a:buFont typeface="Arial" panose="020B0604020202020204" pitchFamily="34" charset="0"/>
              <a:buChar char="•"/>
            </a:pPr>
            <a:r>
              <a:rPr lang="fi-FI" dirty="0" err="1">
                <a:solidFill>
                  <a:schemeClr val="bg2"/>
                </a:solidFill>
              </a:rPr>
              <a:t>Free</a:t>
            </a:r>
            <a:r>
              <a:rPr lang="fi-FI" dirty="0">
                <a:solidFill>
                  <a:schemeClr val="bg2"/>
                </a:solidFill>
              </a:rPr>
              <a:t> </a:t>
            </a:r>
            <a:r>
              <a:rPr lang="fi-FI" dirty="0" err="1">
                <a:solidFill>
                  <a:schemeClr val="bg2"/>
                </a:solidFill>
              </a:rPr>
              <a:t>choice</a:t>
            </a:r>
            <a:r>
              <a:rPr lang="fi-FI" dirty="0">
                <a:solidFill>
                  <a:schemeClr val="bg2"/>
                </a:solidFill>
              </a:rPr>
              <a:t> </a:t>
            </a:r>
            <a:r>
              <a:rPr lang="fi-FI" dirty="0" err="1">
                <a:solidFill>
                  <a:schemeClr val="bg2"/>
                </a:solidFill>
              </a:rPr>
              <a:t>course</a:t>
            </a:r>
            <a:r>
              <a:rPr lang="fi-FI" dirty="0">
                <a:solidFill>
                  <a:schemeClr val="bg2"/>
                </a:solidFill>
              </a:rPr>
              <a:t> (5)</a:t>
            </a:r>
          </a:p>
          <a:p>
            <a:pPr lvl="0"/>
            <a:endParaRPr lang="fi-FI" dirty="0">
              <a:solidFill>
                <a:schemeClr val="bg2"/>
              </a:solidFill>
            </a:endParaRPr>
          </a:p>
          <a:p>
            <a:pPr marL="285750" lvl="0" indent="-285750">
              <a:buFont typeface="Arial" panose="020B0604020202020204" pitchFamily="34" charset="0"/>
              <a:buChar char="•"/>
            </a:pPr>
            <a:r>
              <a:rPr lang="fi-FI" dirty="0" err="1">
                <a:solidFill>
                  <a:schemeClr val="bg2"/>
                </a:solidFill>
              </a:rPr>
              <a:t>Master’s</a:t>
            </a:r>
            <a:r>
              <a:rPr lang="fi-FI" dirty="0">
                <a:solidFill>
                  <a:schemeClr val="bg2"/>
                </a:solidFill>
              </a:rPr>
              <a:t> </a:t>
            </a:r>
            <a:r>
              <a:rPr lang="fi-FI" dirty="0" err="1">
                <a:solidFill>
                  <a:schemeClr val="bg2"/>
                </a:solidFill>
              </a:rPr>
              <a:t>thesis</a:t>
            </a:r>
            <a:r>
              <a:rPr lang="fi-FI" dirty="0">
                <a:solidFill>
                  <a:schemeClr val="bg2"/>
                </a:solidFill>
              </a:rPr>
              <a:t> </a:t>
            </a:r>
            <a:r>
              <a:rPr lang="fi-FI" dirty="0" err="1">
                <a:solidFill>
                  <a:schemeClr val="bg2"/>
                </a:solidFill>
              </a:rPr>
              <a:t>kick</a:t>
            </a:r>
            <a:r>
              <a:rPr lang="fi-FI" dirty="0">
                <a:solidFill>
                  <a:schemeClr val="bg2"/>
                </a:solidFill>
              </a:rPr>
              <a:t> </a:t>
            </a:r>
            <a:r>
              <a:rPr lang="fi-FI" dirty="0" err="1">
                <a:solidFill>
                  <a:schemeClr val="bg2"/>
                </a:solidFill>
              </a:rPr>
              <a:t>off</a:t>
            </a:r>
            <a:r>
              <a:rPr lang="fi-FI" dirty="0">
                <a:solidFill>
                  <a:schemeClr val="bg2"/>
                </a:solidFill>
              </a:rPr>
              <a:t> </a:t>
            </a:r>
          </a:p>
        </p:txBody>
      </p:sp>
      <p:sp>
        <p:nvSpPr>
          <p:cNvPr id="6" name="TextBox 5">
            <a:extLst>
              <a:ext uri="{FF2B5EF4-FFF2-40B4-BE49-F238E27FC236}">
                <a16:creationId xmlns:a16="http://schemas.microsoft.com/office/drawing/2014/main" id="{AE8E3605-2932-466B-9D37-138E4C499E91}"/>
              </a:ext>
            </a:extLst>
          </p:cNvPr>
          <p:cNvSpPr txBox="1"/>
          <p:nvPr/>
        </p:nvSpPr>
        <p:spPr>
          <a:xfrm>
            <a:off x="752475" y="304800"/>
            <a:ext cx="9725025" cy="461665"/>
          </a:xfrm>
          <a:prstGeom prst="rect">
            <a:avLst/>
          </a:prstGeom>
          <a:noFill/>
        </p:spPr>
        <p:txBody>
          <a:bodyPr wrap="square" rtlCol="0">
            <a:spAutoFit/>
          </a:bodyPr>
          <a:lstStyle/>
          <a:p>
            <a:r>
              <a:rPr lang="en-US" sz="2400" dirty="0" err="1"/>
              <a:t>RiMCE</a:t>
            </a:r>
            <a:r>
              <a:rPr lang="en-US" sz="2400" dirty="0"/>
              <a:t> Master of engineering or natural resources studies (60 ECTS credits) </a:t>
            </a:r>
          </a:p>
        </p:txBody>
      </p:sp>
      <p:sp>
        <p:nvSpPr>
          <p:cNvPr id="8" name="TextBox 7">
            <a:extLst>
              <a:ext uri="{FF2B5EF4-FFF2-40B4-BE49-F238E27FC236}">
                <a16:creationId xmlns:a16="http://schemas.microsoft.com/office/drawing/2014/main" id="{827217B4-5CF6-4B66-8CDF-C3DD55DBA0E1}"/>
              </a:ext>
            </a:extLst>
          </p:cNvPr>
          <p:cNvSpPr txBox="1"/>
          <p:nvPr/>
        </p:nvSpPr>
        <p:spPr>
          <a:xfrm>
            <a:off x="890586" y="1451491"/>
            <a:ext cx="2686050" cy="369332"/>
          </a:xfrm>
          <a:prstGeom prst="rect">
            <a:avLst/>
          </a:prstGeom>
          <a:noFill/>
        </p:spPr>
        <p:txBody>
          <a:bodyPr wrap="square" rtlCol="0">
            <a:spAutoFit/>
          </a:bodyPr>
          <a:lstStyle/>
          <a:p>
            <a:r>
              <a:rPr lang="en-US" dirty="0">
                <a:solidFill>
                  <a:schemeClr val="bg2"/>
                </a:solidFill>
              </a:rPr>
              <a:t>Autumn term 2021</a:t>
            </a:r>
          </a:p>
        </p:txBody>
      </p:sp>
      <p:sp>
        <p:nvSpPr>
          <p:cNvPr id="10" name="TextBox 9">
            <a:extLst>
              <a:ext uri="{FF2B5EF4-FFF2-40B4-BE49-F238E27FC236}">
                <a16:creationId xmlns:a16="http://schemas.microsoft.com/office/drawing/2014/main" id="{64F6B74A-AEB4-40FC-B6C0-D73FF5A6C01C}"/>
              </a:ext>
            </a:extLst>
          </p:cNvPr>
          <p:cNvSpPr txBox="1"/>
          <p:nvPr/>
        </p:nvSpPr>
        <p:spPr>
          <a:xfrm>
            <a:off x="4981575" y="1451491"/>
            <a:ext cx="2686050" cy="369332"/>
          </a:xfrm>
          <a:prstGeom prst="rect">
            <a:avLst/>
          </a:prstGeom>
          <a:noFill/>
        </p:spPr>
        <p:txBody>
          <a:bodyPr wrap="square" rtlCol="0">
            <a:spAutoFit/>
          </a:bodyPr>
          <a:lstStyle/>
          <a:p>
            <a:r>
              <a:rPr lang="en-US" dirty="0">
                <a:solidFill>
                  <a:schemeClr val="bg2"/>
                </a:solidFill>
              </a:rPr>
              <a:t>Spring term 2022</a:t>
            </a:r>
          </a:p>
        </p:txBody>
      </p:sp>
    </p:spTree>
    <p:extLst>
      <p:ext uri="{BB962C8B-B14F-4D97-AF65-F5344CB8AC3E}">
        <p14:creationId xmlns:p14="http://schemas.microsoft.com/office/powerpoint/2010/main" val="8734302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8865530EA321004EAC708E961D6020F2" ma:contentTypeVersion="16" ma:contentTypeDescription="Luo uusi asiakirja." ma:contentTypeScope="" ma:versionID="ba5fe6a0e715ea1fe2e07ea9c55e03cb">
  <xsd:schema xmlns:xsd="http://www.w3.org/2001/XMLSchema" xmlns:xs="http://www.w3.org/2001/XMLSchema" xmlns:p="http://schemas.microsoft.com/office/2006/metadata/properties" xmlns:ns3="aeb8c138-c471-462d-83bc-6d9a211815c7" xmlns:ns4="9302a72f-54e9-438b-b8fc-6d2671fe2ebd" targetNamespace="http://schemas.microsoft.com/office/2006/metadata/properties" ma:root="true" ma:fieldsID="91dec408cffe8f83214588bc74f94f1c" ns3:_="" ns4:_="">
    <xsd:import namespace="aeb8c138-c471-462d-83bc-6d9a211815c7"/>
    <xsd:import namespace="9302a72f-54e9-438b-b8fc-6d2671fe2ebd"/>
    <xsd:element name="properties">
      <xsd:complexType>
        <xsd:sequence>
          <xsd:element name="documentManagement">
            <xsd:complexType>
              <xsd:all>
                <xsd:element ref="ns3:MigrationWizId" minOccurs="0"/>
                <xsd:element ref="ns3:MigrationWizIdPermissions" minOccurs="0"/>
                <xsd:element ref="ns3:MigrationWizIdPermissionLevels" minOccurs="0"/>
                <xsd:element ref="ns3:MigrationWizIdDocumentLibraryPermissions" minOccurs="0"/>
                <xsd:element ref="ns3:MigrationWizIdSecurityGroups" minOccurs="0"/>
                <xsd:element ref="ns4:SharedWithUsers" minOccurs="0"/>
                <xsd:element ref="ns4:SharedWithDetails" minOccurs="0"/>
                <xsd:element ref="ns4:SharingHintHash" minOccurs="0"/>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b8c138-c471-462d-83bc-6d9a211815c7" elementFormDefault="qualified">
    <xsd:import namespace="http://schemas.microsoft.com/office/2006/documentManagement/types"/>
    <xsd:import namespace="http://schemas.microsoft.com/office/infopath/2007/PartnerControls"/>
    <xsd:element name="MigrationWizId" ma:index="8" nillable="true" ma:displayName="MigrationWizId" ma:internalName="MigrationWizId">
      <xsd:simpleType>
        <xsd:restriction base="dms:Text"/>
      </xsd:simpleType>
    </xsd:element>
    <xsd:element name="MigrationWizIdPermissions" ma:index="9" nillable="true" ma:displayName="MigrationWizIdPermissions" ma:internalName="MigrationWizIdPermissions">
      <xsd:simpleType>
        <xsd:restriction base="dms:Text"/>
      </xsd:simpleType>
    </xsd:element>
    <xsd:element name="MigrationWizIdPermissionLevels" ma:index="10" nillable="true" ma:displayName="MigrationWizIdPermissionLevels" ma:internalName="MigrationWizIdPermissionLevels">
      <xsd:simpleType>
        <xsd:restriction base="dms:Text"/>
      </xsd:simpleType>
    </xsd:element>
    <xsd:element name="MigrationWizIdDocumentLibraryPermissions" ma:index="11" nillable="true" ma:displayName="MigrationWizIdDocumentLibraryPermissions" ma:internalName="MigrationWizIdDocumentLibraryPermissions">
      <xsd:simpleType>
        <xsd:restriction base="dms:Text"/>
      </xsd:simpleType>
    </xsd:element>
    <xsd:element name="MigrationWizIdSecurityGroups" ma:index="12" nillable="true" ma:displayName="MigrationWizIdSecurityGroups" ma:internalName="MigrationWizIdSecurityGroups">
      <xsd:simpleType>
        <xsd:restriction base="dms:Text"/>
      </xsd:simpleType>
    </xsd:element>
    <xsd:element name="MediaServiceMetadata" ma:index="16" nillable="true" ma:displayName="MediaServiceMetadata" ma:hidden="true" ma:internalName="MediaServiceMetadata" ma:readOnly="true">
      <xsd:simpleType>
        <xsd:restriction base="dms:Note"/>
      </xsd:simpleType>
    </xsd:element>
    <xsd:element name="MediaServiceFastMetadata" ma:index="17" nillable="true" ma:displayName="MediaServiceFastMetadata" ma:hidden="true" ma:internalName="MediaServiceFastMetadata" ma:readOnly="tru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MediaServiceAutoTags" ma:index="19" nillable="true" ma:displayName="Tags" ma:internalName="MediaServiceAutoTags"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302a72f-54e9-438b-b8fc-6d2671fe2ebd" elementFormDefault="qualified">
    <xsd:import namespace="http://schemas.microsoft.com/office/2006/documentManagement/types"/>
    <xsd:import namespace="http://schemas.microsoft.com/office/infopath/2007/PartnerControls"/>
    <xsd:element name="SharedWithUsers" ma:index="13"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Jakamisen tiedot" ma:internalName="SharedWithDetails" ma:readOnly="true">
      <xsd:simpleType>
        <xsd:restriction base="dms:Note">
          <xsd:maxLength value="255"/>
        </xsd:restriction>
      </xsd:simpleType>
    </xsd:element>
    <xsd:element name="SharingHintHash" ma:index="15" nillable="true" ma:displayName="Jakamisvihjeen hajautus"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igrationWizId xmlns="aeb8c138-c471-462d-83bc-6d9a211815c7" xsi:nil="true"/>
    <MigrationWizIdSecurityGroups xmlns="aeb8c138-c471-462d-83bc-6d9a211815c7" xsi:nil="true"/>
    <MigrationWizIdPermissionLevels xmlns="aeb8c138-c471-462d-83bc-6d9a211815c7" xsi:nil="true"/>
    <MigrationWizIdPermissions xmlns="aeb8c138-c471-462d-83bc-6d9a211815c7" xsi:nil="true"/>
    <MigrationWizIdDocumentLibraryPermissions xmlns="aeb8c138-c471-462d-83bc-6d9a211815c7" xsi:nil="true"/>
  </documentManagement>
</p:properties>
</file>

<file path=customXml/itemProps1.xml><?xml version="1.0" encoding="utf-8"?>
<ds:datastoreItem xmlns:ds="http://schemas.openxmlformats.org/officeDocument/2006/customXml" ds:itemID="{9D1B0091-AE89-48A3-A897-510AAA0A31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eb8c138-c471-462d-83bc-6d9a211815c7"/>
    <ds:schemaRef ds:uri="9302a72f-54e9-438b-b8fc-6d2671fe2eb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0EC4BC8-6F52-4699-90BE-EFB228C27F86}">
  <ds:schemaRefs>
    <ds:schemaRef ds:uri="http://schemas.microsoft.com/sharepoint/v3/contenttype/forms"/>
  </ds:schemaRefs>
</ds:datastoreItem>
</file>

<file path=customXml/itemProps3.xml><?xml version="1.0" encoding="utf-8"?>
<ds:datastoreItem xmlns:ds="http://schemas.openxmlformats.org/officeDocument/2006/customXml" ds:itemID="{E0B5AF06-1608-4CC1-BD40-B4EBE0A2CF6C}">
  <ds:schemaRefs>
    <ds:schemaRef ds:uri="http://schemas.microsoft.com/office/2006/documentManagement/types"/>
    <ds:schemaRef ds:uri="http://schemas.microsoft.com/office/infopath/2007/PartnerControls"/>
    <ds:schemaRef ds:uri="9302a72f-54e9-438b-b8fc-6d2671fe2ebd"/>
    <ds:schemaRef ds:uri="http://purl.org/dc/elements/1.1/"/>
    <ds:schemaRef ds:uri="http://schemas.microsoft.com/office/2006/metadata/properties"/>
    <ds:schemaRef ds:uri="http://purl.org/dc/terms/"/>
    <ds:schemaRef ds:uri="http://schemas.openxmlformats.org/package/2006/metadata/core-properties"/>
    <ds:schemaRef ds:uri="aeb8c138-c471-462d-83bc-6d9a211815c7"/>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378</Words>
  <Application>Microsoft Office PowerPoint</Application>
  <PresentationFormat>Widescreen</PresentationFormat>
  <Paragraphs>71</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IntervalSansProRegular</vt:lpstr>
      <vt:lpstr>Office Theme</vt:lpstr>
      <vt:lpstr>Risk Management and Circular Economy (RiMCE)</vt:lpstr>
      <vt:lpstr>The concept of RiMCE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of an international degree program</dc:title>
  <dc:creator>Silja Kostia (TAMK)</dc:creator>
  <cp:lastModifiedBy>Taru Owston (TAMK)</cp:lastModifiedBy>
  <cp:revision>4</cp:revision>
  <dcterms:created xsi:type="dcterms:W3CDTF">2021-04-19T16:06:14Z</dcterms:created>
  <dcterms:modified xsi:type="dcterms:W3CDTF">2021-05-19T10:39:17Z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0x0101008865530EA321004EAC708E961D6020F2</vt:lpwstr>
  </property>
</Properties>
</file>